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sldIdLst>
    <p:sldId id="294" r:id="rId5"/>
    <p:sldId id="295" r:id="rId6"/>
    <p:sldId id="305" r:id="rId7"/>
    <p:sldId id="296" r:id="rId8"/>
    <p:sldId id="298" r:id="rId9"/>
    <p:sldId id="297" r:id="rId10"/>
    <p:sldId id="304" r:id="rId11"/>
    <p:sldId id="299" r:id="rId12"/>
    <p:sldId id="300" r:id="rId13"/>
    <p:sldId id="301" r:id="rId14"/>
    <p:sldId id="302" r:id="rId15"/>
    <p:sldId id="303" r:id="rId16"/>
    <p:sldId id="30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E1B88-1ED8-4F91-8244-5D30E5B9E4D7}" v="9" dt="2020-08-19T06:50:25.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992" autoAdjust="0"/>
  </p:normalViewPr>
  <p:slideViewPr>
    <p:cSldViewPr snapToGrid="0">
      <p:cViewPr varScale="1">
        <p:scale>
          <a:sx n="53" d="100"/>
          <a:sy n="53" d="100"/>
        </p:scale>
        <p:origin x="1766" y="-3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userId="12b3e2ac-eecb-45f2-b29a-204f339a129c" providerId="ADAL" clId="{EC11503E-7E99-45A2-97A9-7D339545FBC3}"/>
    <pc:docChg chg="modSld">
      <pc:chgData name="Nikki" userId="12b3e2ac-eecb-45f2-b29a-204f339a129c" providerId="ADAL" clId="{EC11503E-7E99-45A2-97A9-7D339545FBC3}" dt="2020-08-18T12:22:04.632" v="11" actId="20577"/>
      <pc:docMkLst>
        <pc:docMk/>
      </pc:docMkLst>
      <pc:sldChg chg="modNotesTx">
        <pc:chgData name="Nikki" userId="12b3e2ac-eecb-45f2-b29a-204f339a129c" providerId="ADAL" clId="{EC11503E-7E99-45A2-97A9-7D339545FBC3}" dt="2020-08-18T12:22:04.632" v="11" actId="20577"/>
        <pc:sldMkLst>
          <pc:docMk/>
          <pc:sldMk cId="286645874" sldId="302"/>
        </pc:sldMkLst>
      </pc:sldChg>
    </pc:docChg>
  </pc:docChgLst>
  <pc:docChgLst>
    <pc:chgData name="Office" userId="7b3abbdb-3228-44e0-bf94-e40612464da3" providerId="ADAL" clId="{98FE1B88-1ED8-4F91-8244-5D30E5B9E4D7}"/>
    <pc:docChg chg="undo custSel addSld delSld modSld">
      <pc:chgData name="Office" userId="7b3abbdb-3228-44e0-bf94-e40612464da3" providerId="ADAL" clId="{98FE1B88-1ED8-4F91-8244-5D30E5B9E4D7}" dt="2020-08-19T06:50:25.715" v="23" actId="207"/>
      <pc:docMkLst>
        <pc:docMk/>
      </pc:docMkLst>
      <pc:sldChg chg="addSp delSp modSp mod delAnim">
        <pc:chgData name="Office" userId="7b3abbdb-3228-44e0-bf94-e40612464da3" providerId="ADAL" clId="{98FE1B88-1ED8-4F91-8244-5D30E5B9E4D7}" dt="2020-08-17T14:48:39.338" v="13" actId="1076"/>
        <pc:sldMkLst>
          <pc:docMk/>
          <pc:sldMk cId="1804981268" sldId="301"/>
        </pc:sldMkLst>
        <pc:spChg chg="add del mod">
          <ac:chgData name="Office" userId="7b3abbdb-3228-44e0-bf94-e40612464da3" providerId="ADAL" clId="{98FE1B88-1ED8-4F91-8244-5D30E5B9E4D7}" dt="2020-08-17T14:47:03.738" v="1" actId="931"/>
          <ac:spMkLst>
            <pc:docMk/>
            <pc:sldMk cId="1804981268" sldId="301"/>
            <ac:spMk id="4" creationId="{3427FD66-A1A0-4C2B-B5B9-F4450DB7E9FF}"/>
          </ac:spMkLst>
        </pc:spChg>
        <pc:spChg chg="add del mod">
          <ac:chgData name="Office" userId="7b3abbdb-3228-44e0-bf94-e40612464da3" providerId="ADAL" clId="{98FE1B88-1ED8-4F91-8244-5D30E5B9E4D7}" dt="2020-08-17T14:47:53.575" v="10" actId="21"/>
          <ac:spMkLst>
            <pc:docMk/>
            <pc:sldMk cId="1804981268" sldId="301"/>
            <ac:spMk id="8" creationId="{F94C6A72-D89B-4D68-925F-BA5EC982DE5F}"/>
          </ac:spMkLst>
        </pc:spChg>
        <pc:picChg chg="add del mod modCrop">
          <ac:chgData name="Office" userId="7b3abbdb-3228-44e0-bf94-e40612464da3" providerId="ADAL" clId="{98FE1B88-1ED8-4F91-8244-5D30E5B9E4D7}" dt="2020-08-17T14:48:39.338" v="13" actId="1076"/>
          <ac:picMkLst>
            <pc:docMk/>
            <pc:sldMk cId="1804981268" sldId="301"/>
            <ac:picMk id="6" creationId="{7EA567AE-EB81-4EE1-9C84-CA93EBB88B64}"/>
          </ac:picMkLst>
        </pc:picChg>
        <pc:picChg chg="del">
          <ac:chgData name="Office" userId="7b3abbdb-3228-44e0-bf94-e40612464da3" providerId="ADAL" clId="{98FE1B88-1ED8-4F91-8244-5D30E5B9E4D7}" dt="2020-08-17T14:46:51.214" v="0" actId="478"/>
          <ac:picMkLst>
            <pc:docMk/>
            <pc:sldMk cId="1804981268" sldId="301"/>
            <ac:picMk id="9" creationId="{BF9E6AFC-99E8-4860-96D8-713796AFC227}"/>
          </ac:picMkLst>
        </pc:picChg>
      </pc:sldChg>
      <pc:sldChg chg="addSp delSp modSp add del mod setBg delDesignElem">
        <pc:chgData name="Office" userId="7b3abbdb-3228-44e0-bf94-e40612464da3" providerId="ADAL" clId="{98FE1B88-1ED8-4F91-8244-5D30E5B9E4D7}" dt="2020-08-19T06:50:25.715" v="23" actId="207"/>
        <pc:sldMkLst>
          <pc:docMk/>
          <pc:sldMk cId="1906216545" sldId="306"/>
        </pc:sldMkLst>
        <pc:spChg chg="mod">
          <ac:chgData name="Office" userId="7b3abbdb-3228-44e0-bf94-e40612464da3" providerId="ADAL" clId="{98FE1B88-1ED8-4F91-8244-5D30E5B9E4D7}" dt="2020-08-19T06:49:49.518" v="21" actId="13822"/>
          <ac:spMkLst>
            <pc:docMk/>
            <pc:sldMk cId="1906216545" sldId="306"/>
            <ac:spMk id="4" creationId="{6F009764-4F71-459C-8CF2-98AD9317437B}"/>
          </ac:spMkLst>
        </pc:spChg>
        <pc:spChg chg="mod">
          <ac:chgData name="Office" userId="7b3abbdb-3228-44e0-bf94-e40612464da3" providerId="ADAL" clId="{98FE1B88-1ED8-4F91-8244-5D30E5B9E4D7}" dt="2020-08-19T06:50:20.230" v="22" actId="207"/>
          <ac:spMkLst>
            <pc:docMk/>
            <pc:sldMk cId="1906216545" sldId="306"/>
            <ac:spMk id="9" creationId="{0AF0B0F9-CD20-438B-BC91-88E6D56B87A3}"/>
          </ac:spMkLst>
        </pc:spChg>
        <pc:spChg chg="mod">
          <ac:chgData name="Office" userId="7b3abbdb-3228-44e0-bf94-e40612464da3" providerId="ADAL" clId="{98FE1B88-1ED8-4F91-8244-5D30E5B9E4D7}" dt="2020-08-19T06:50:25.715" v="23" actId="207"/>
          <ac:spMkLst>
            <pc:docMk/>
            <pc:sldMk cId="1906216545" sldId="306"/>
            <ac:spMk id="13" creationId="{8921381D-91B5-4AFA-83CF-10A2FAA7E205}"/>
          </ac:spMkLst>
        </pc:spChg>
        <pc:spChg chg="add del">
          <ac:chgData name="Office" userId="7b3abbdb-3228-44e0-bf94-e40612464da3" providerId="ADAL" clId="{98FE1B88-1ED8-4F91-8244-5D30E5B9E4D7}" dt="2020-08-19T06:49:24.833" v="20"/>
          <ac:spMkLst>
            <pc:docMk/>
            <pc:sldMk cId="1906216545" sldId="306"/>
            <ac:spMk id="37" creationId="{ED15573D-0E45-4691-B525-471152EC18CD}"/>
          </ac:spMkLst>
        </pc:spChg>
        <pc:spChg chg="add del">
          <ac:chgData name="Office" userId="7b3abbdb-3228-44e0-bf94-e40612464da3" providerId="ADAL" clId="{98FE1B88-1ED8-4F91-8244-5D30E5B9E4D7}" dt="2020-08-19T06:49:24.833" v="20"/>
          <ac:spMkLst>
            <pc:docMk/>
            <pc:sldMk cId="1906216545" sldId="306"/>
            <ac:spMk id="38" creationId="{9E448559-19A4-4252-8C27-54C1DA906F8A}"/>
          </ac:spMkLst>
        </pc:spChg>
        <pc:spChg chg="add del">
          <ac:chgData name="Office" userId="7b3abbdb-3228-44e0-bf94-e40612464da3" providerId="ADAL" clId="{98FE1B88-1ED8-4F91-8244-5D30E5B9E4D7}" dt="2020-08-19T06:49:24.833" v="20"/>
          <ac:spMkLst>
            <pc:docMk/>
            <pc:sldMk cId="1906216545" sldId="306"/>
            <ac:spMk id="39" creationId="{1B19C35E-4E30-4F1D-9FC2-F2FA6191E45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A5E8E8-2609-421A-9F3B-D17DC554625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E85303F4-321E-438D-8B58-42CEFDABA39B}">
      <dgm:prSet phldrT="[Text]"/>
      <dgm:spPr/>
      <dgm:t>
        <a:bodyPr/>
        <a:lstStyle/>
        <a:p>
          <a:r>
            <a:rPr lang="en-GB" dirty="0"/>
            <a:t>What strategies could you try?</a:t>
          </a:r>
        </a:p>
      </dgm:t>
    </dgm:pt>
    <dgm:pt modelId="{54AF599A-0DA3-413D-92B4-6BDE031D0262}" type="parTrans" cxnId="{45C8F176-E139-4734-A0D4-255A11DC4D7D}">
      <dgm:prSet/>
      <dgm:spPr/>
      <dgm:t>
        <a:bodyPr/>
        <a:lstStyle/>
        <a:p>
          <a:endParaRPr lang="en-GB"/>
        </a:p>
      </dgm:t>
    </dgm:pt>
    <dgm:pt modelId="{1363583A-B0BF-41AF-9F4B-F8F9617B15D1}" type="sibTrans" cxnId="{45C8F176-E139-4734-A0D4-255A11DC4D7D}">
      <dgm:prSet/>
      <dgm:spPr/>
      <dgm:t>
        <a:bodyPr/>
        <a:lstStyle/>
        <a:p>
          <a:endParaRPr lang="en-GB"/>
        </a:p>
      </dgm:t>
    </dgm:pt>
    <dgm:pt modelId="{6ABE1951-6030-4E57-B8CD-0FBFA3163EC3}">
      <dgm:prSet phldrT="[Text]"/>
      <dgm:spPr/>
      <dgm:t>
        <a:bodyPr/>
        <a:lstStyle/>
        <a:p>
          <a:r>
            <a:rPr lang="en-GB" dirty="0"/>
            <a:t>Which ones will you use?</a:t>
          </a:r>
        </a:p>
      </dgm:t>
    </dgm:pt>
    <dgm:pt modelId="{45F07C2E-2244-422A-8458-C119B6B35126}" type="parTrans" cxnId="{F1674BE2-E054-42EF-88DF-7F44E26FCF01}">
      <dgm:prSet/>
      <dgm:spPr/>
      <dgm:t>
        <a:bodyPr/>
        <a:lstStyle/>
        <a:p>
          <a:endParaRPr lang="en-GB"/>
        </a:p>
      </dgm:t>
    </dgm:pt>
    <dgm:pt modelId="{557C2507-E8BA-48AD-B508-694245A91B74}" type="sibTrans" cxnId="{F1674BE2-E054-42EF-88DF-7F44E26FCF01}">
      <dgm:prSet/>
      <dgm:spPr/>
      <dgm:t>
        <a:bodyPr/>
        <a:lstStyle/>
        <a:p>
          <a:endParaRPr lang="en-GB"/>
        </a:p>
      </dgm:t>
    </dgm:pt>
    <dgm:pt modelId="{DD579F0E-62CF-4067-95AB-FBCBB2B3DF3E}">
      <dgm:prSet phldrT="[Text]"/>
      <dgm:spPr/>
      <dgm:t>
        <a:bodyPr/>
        <a:lstStyle/>
        <a:p>
          <a:r>
            <a:rPr lang="en-GB" dirty="0"/>
            <a:t>How will you remember them?</a:t>
          </a:r>
        </a:p>
      </dgm:t>
    </dgm:pt>
    <dgm:pt modelId="{3AA4A9C7-910A-4DAE-A680-5BC571A63B96}" type="parTrans" cxnId="{315F0602-0495-429B-B308-D69C4E7B2C4F}">
      <dgm:prSet/>
      <dgm:spPr/>
      <dgm:t>
        <a:bodyPr/>
        <a:lstStyle/>
        <a:p>
          <a:endParaRPr lang="en-GB"/>
        </a:p>
      </dgm:t>
    </dgm:pt>
    <dgm:pt modelId="{E2DE62E4-A961-4CD6-AD97-D641D757A948}" type="sibTrans" cxnId="{315F0602-0495-429B-B308-D69C4E7B2C4F}">
      <dgm:prSet/>
      <dgm:spPr/>
      <dgm:t>
        <a:bodyPr/>
        <a:lstStyle/>
        <a:p>
          <a:endParaRPr lang="en-GB"/>
        </a:p>
      </dgm:t>
    </dgm:pt>
    <dgm:pt modelId="{E4F0197A-1CA9-4276-845F-3CECC7FBA2D0}">
      <dgm:prSet phldrT="[Text]"/>
      <dgm:spPr/>
      <dgm:t>
        <a:bodyPr/>
        <a:lstStyle/>
        <a:p>
          <a:r>
            <a:rPr lang="en-GB" dirty="0"/>
            <a:t>Think</a:t>
          </a:r>
        </a:p>
      </dgm:t>
    </dgm:pt>
    <dgm:pt modelId="{6349BBBF-BECC-40AE-BA60-4428056C5F0F}" type="sibTrans" cxnId="{D5F6BF57-B969-42FA-AE3E-915818069DB8}">
      <dgm:prSet/>
      <dgm:spPr/>
      <dgm:t>
        <a:bodyPr/>
        <a:lstStyle/>
        <a:p>
          <a:endParaRPr lang="en-GB"/>
        </a:p>
      </dgm:t>
    </dgm:pt>
    <dgm:pt modelId="{22CF4BB6-DBAB-43F9-A6FF-2E9B63D310BE}" type="parTrans" cxnId="{D5F6BF57-B969-42FA-AE3E-915818069DB8}">
      <dgm:prSet/>
      <dgm:spPr/>
      <dgm:t>
        <a:bodyPr/>
        <a:lstStyle/>
        <a:p>
          <a:endParaRPr lang="en-GB"/>
        </a:p>
      </dgm:t>
    </dgm:pt>
    <dgm:pt modelId="{AB3B421B-9863-42C2-99A9-76D6F19BA6A1}">
      <dgm:prSet phldrT="[Text]"/>
      <dgm:spPr/>
      <dgm:t>
        <a:bodyPr/>
        <a:lstStyle/>
        <a:p>
          <a:r>
            <a:rPr lang="en-GB" dirty="0"/>
            <a:t>Choose</a:t>
          </a:r>
        </a:p>
      </dgm:t>
    </dgm:pt>
    <dgm:pt modelId="{E2C535E5-9BF4-442E-A466-B4B1E57AD3E8}" type="sibTrans" cxnId="{972A4CD2-F9B7-4575-A33B-8E5C48283848}">
      <dgm:prSet/>
      <dgm:spPr/>
      <dgm:t>
        <a:bodyPr/>
        <a:lstStyle/>
        <a:p>
          <a:endParaRPr lang="en-GB"/>
        </a:p>
      </dgm:t>
    </dgm:pt>
    <dgm:pt modelId="{72CAA012-137B-41D0-8900-14E452BD371F}" type="parTrans" cxnId="{972A4CD2-F9B7-4575-A33B-8E5C48283848}">
      <dgm:prSet/>
      <dgm:spPr/>
      <dgm:t>
        <a:bodyPr/>
        <a:lstStyle/>
        <a:p>
          <a:endParaRPr lang="en-GB"/>
        </a:p>
      </dgm:t>
    </dgm:pt>
    <dgm:pt modelId="{369E7E3B-9209-497C-AA29-778205F61700}">
      <dgm:prSet phldrT="[Text]"/>
      <dgm:spPr/>
      <dgm:t>
        <a:bodyPr/>
        <a:lstStyle/>
        <a:p>
          <a:r>
            <a:rPr lang="en-GB" dirty="0"/>
            <a:t>Remember</a:t>
          </a:r>
        </a:p>
      </dgm:t>
    </dgm:pt>
    <dgm:pt modelId="{14FE2251-B664-49A3-9131-8B945876714F}" type="sibTrans" cxnId="{B517FA9A-E1DB-45D7-A1F6-5F68A45C29F5}">
      <dgm:prSet/>
      <dgm:spPr/>
      <dgm:t>
        <a:bodyPr/>
        <a:lstStyle/>
        <a:p>
          <a:endParaRPr lang="en-GB"/>
        </a:p>
      </dgm:t>
    </dgm:pt>
    <dgm:pt modelId="{D8814211-39B3-4E86-890E-6390F1C0288F}" type="parTrans" cxnId="{B517FA9A-E1DB-45D7-A1F6-5F68A45C29F5}">
      <dgm:prSet/>
      <dgm:spPr/>
      <dgm:t>
        <a:bodyPr/>
        <a:lstStyle/>
        <a:p>
          <a:endParaRPr lang="en-GB"/>
        </a:p>
      </dgm:t>
    </dgm:pt>
    <dgm:pt modelId="{7FB399A8-41EC-4162-9DAE-E02C67B2A8B4}" type="pres">
      <dgm:prSet presAssocID="{16A5E8E8-2609-421A-9F3B-D17DC554625C}" presName="Name0" presStyleCnt="0">
        <dgm:presLayoutVars>
          <dgm:dir/>
          <dgm:animLvl val="lvl"/>
          <dgm:resizeHandles val="exact"/>
        </dgm:presLayoutVars>
      </dgm:prSet>
      <dgm:spPr/>
    </dgm:pt>
    <dgm:pt modelId="{7009FE16-B080-4DF2-A7B9-8A7D3616EFBA}" type="pres">
      <dgm:prSet presAssocID="{E4F0197A-1CA9-4276-845F-3CECC7FBA2D0}" presName="linNode" presStyleCnt="0"/>
      <dgm:spPr/>
    </dgm:pt>
    <dgm:pt modelId="{462551EC-AC06-45C8-A25A-63E3C01FB718}" type="pres">
      <dgm:prSet presAssocID="{E4F0197A-1CA9-4276-845F-3CECC7FBA2D0}" presName="parentText" presStyleLbl="node1" presStyleIdx="0" presStyleCnt="3" custScaleX="72940">
        <dgm:presLayoutVars>
          <dgm:chMax val="1"/>
          <dgm:bulletEnabled val="1"/>
        </dgm:presLayoutVars>
      </dgm:prSet>
      <dgm:spPr/>
    </dgm:pt>
    <dgm:pt modelId="{1D7458FA-EE63-4373-84C9-2CDE9841F2B3}" type="pres">
      <dgm:prSet presAssocID="{E4F0197A-1CA9-4276-845F-3CECC7FBA2D0}" presName="descendantText" presStyleLbl="alignAccFollowNode1" presStyleIdx="0" presStyleCnt="3">
        <dgm:presLayoutVars>
          <dgm:bulletEnabled val="1"/>
        </dgm:presLayoutVars>
      </dgm:prSet>
      <dgm:spPr/>
    </dgm:pt>
    <dgm:pt modelId="{F84D9ADC-4863-402D-88B2-523FD2AC1BF4}" type="pres">
      <dgm:prSet presAssocID="{6349BBBF-BECC-40AE-BA60-4428056C5F0F}" presName="sp" presStyleCnt="0"/>
      <dgm:spPr/>
    </dgm:pt>
    <dgm:pt modelId="{2971A693-F56C-46BD-BF49-C91A696C0998}" type="pres">
      <dgm:prSet presAssocID="{AB3B421B-9863-42C2-99A9-76D6F19BA6A1}" presName="linNode" presStyleCnt="0"/>
      <dgm:spPr/>
    </dgm:pt>
    <dgm:pt modelId="{117921D5-56E4-4A6A-864F-E2B5BD72B957}" type="pres">
      <dgm:prSet presAssocID="{AB3B421B-9863-42C2-99A9-76D6F19BA6A1}" presName="parentText" presStyleLbl="node1" presStyleIdx="1" presStyleCnt="3" custScaleX="72940">
        <dgm:presLayoutVars>
          <dgm:chMax val="1"/>
          <dgm:bulletEnabled val="1"/>
        </dgm:presLayoutVars>
      </dgm:prSet>
      <dgm:spPr/>
    </dgm:pt>
    <dgm:pt modelId="{11A5CDD3-8A97-4D4F-AA78-79945E9D15CC}" type="pres">
      <dgm:prSet presAssocID="{AB3B421B-9863-42C2-99A9-76D6F19BA6A1}" presName="descendantText" presStyleLbl="alignAccFollowNode1" presStyleIdx="1" presStyleCnt="3">
        <dgm:presLayoutVars>
          <dgm:bulletEnabled val="1"/>
        </dgm:presLayoutVars>
      </dgm:prSet>
      <dgm:spPr/>
    </dgm:pt>
    <dgm:pt modelId="{3DFB628C-ADB6-47D5-A351-83B184176649}" type="pres">
      <dgm:prSet presAssocID="{E2C535E5-9BF4-442E-A466-B4B1E57AD3E8}" presName="sp" presStyleCnt="0"/>
      <dgm:spPr/>
    </dgm:pt>
    <dgm:pt modelId="{DE2423C2-51F8-496B-8F18-8C22308129D5}" type="pres">
      <dgm:prSet presAssocID="{369E7E3B-9209-497C-AA29-778205F61700}" presName="linNode" presStyleCnt="0"/>
      <dgm:spPr/>
    </dgm:pt>
    <dgm:pt modelId="{2B3A9203-D6FB-492E-B4DC-0F58023E768B}" type="pres">
      <dgm:prSet presAssocID="{369E7E3B-9209-497C-AA29-778205F61700}" presName="parentText" presStyleLbl="node1" presStyleIdx="2" presStyleCnt="3" custScaleX="72940">
        <dgm:presLayoutVars>
          <dgm:chMax val="1"/>
          <dgm:bulletEnabled val="1"/>
        </dgm:presLayoutVars>
      </dgm:prSet>
      <dgm:spPr/>
    </dgm:pt>
    <dgm:pt modelId="{D4699A6D-F8A8-408D-96DF-9A9753684D7C}" type="pres">
      <dgm:prSet presAssocID="{369E7E3B-9209-497C-AA29-778205F61700}" presName="descendantText" presStyleLbl="alignAccFollowNode1" presStyleIdx="2" presStyleCnt="3">
        <dgm:presLayoutVars>
          <dgm:bulletEnabled val="1"/>
        </dgm:presLayoutVars>
      </dgm:prSet>
      <dgm:spPr/>
    </dgm:pt>
  </dgm:ptLst>
  <dgm:cxnLst>
    <dgm:cxn modelId="{315F0602-0495-429B-B308-D69C4E7B2C4F}" srcId="{369E7E3B-9209-497C-AA29-778205F61700}" destId="{DD579F0E-62CF-4067-95AB-FBCBB2B3DF3E}" srcOrd="0" destOrd="0" parTransId="{3AA4A9C7-910A-4DAE-A680-5BC571A63B96}" sibTransId="{E2DE62E4-A961-4CD6-AD97-D641D757A948}"/>
    <dgm:cxn modelId="{77985710-E80A-47A5-AC6D-946B5DC5C227}" type="presOf" srcId="{DD579F0E-62CF-4067-95AB-FBCBB2B3DF3E}" destId="{D4699A6D-F8A8-408D-96DF-9A9753684D7C}" srcOrd="0" destOrd="0" presId="urn:microsoft.com/office/officeart/2005/8/layout/vList5"/>
    <dgm:cxn modelId="{9B4FEC30-23A6-4213-ACCB-53E6D9A6C80C}" type="presOf" srcId="{369E7E3B-9209-497C-AA29-778205F61700}" destId="{2B3A9203-D6FB-492E-B4DC-0F58023E768B}" srcOrd="0" destOrd="0" presId="urn:microsoft.com/office/officeart/2005/8/layout/vList5"/>
    <dgm:cxn modelId="{BD5A1F37-5EEA-4490-9B05-47311610CDB0}" type="presOf" srcId="{E4F0197A-1CA9-4276-845F-3CECC7FBA2D0}" destId="{462551EC-AC06-45C8-A25A-63E3C01FB718}" srcOrd="0" destOrd="0" presId="urn:microsoft.com/office/officeart/2005/8/layout/vList5"/>
    <dgm:cxn modelId="{45C8F176-E139-4734-A0D4-255A11DC4D7D}" srcId="{E4F0197A-1CA9-4276-845F-3CECC7FBA2D0}" destId="{E85303F4-321E-438D-8B58-42CEFDABA39B}" srcOrd="0" destOrd="0" parTransId="{54AF599A-0DA3-413D-92B4-6BDE031D0262}" sibTransId="{1363583A-B0BF-41AF-9F4B-F8F9617B15D1}"/>
    <dgm:cxn modelId="{D5F6BF57-B969-42FA-AE3E-915818069DB8}" srcId="{16A5E8E8-2609-421A-9F3B-D17DC554625C}" destId="{E4F0197A-1CA9-4276-845F-3CECC7FBA2D0}" srcOrd="0" destOrd="0" parTransId="{22CF4BB6-DBAB-43F9-A6FF-2E9B63D310BE}" sibTransId="{6349BBBF-BECC-40AE-BA60-4428056C5F0F}"/>
    <dgm:cxn modelId="{916A6093-9E1B-443E-8EBC-161E1E643888}" type="presOf" srcId="{6ABE1951-6030-4E57-B8CD-0FBFA3163EC3}" destId="{11A5CDD3-8A97-4D4F-AA78-79945E9D15CC}" srcOrd="0" destOrd="0" presId="urn:microsoft.com/office/officeart/2005/8/layout/vList5"/>
    <dgm:cxn modelId="{B517FA9A-E1DB-45D7-A1F6-5F68A45C29F5}" srcId="{16A5E8E8-2609-421A-9F3B-D17DC554625C}" destId="{369E7E3B-9209-497C-AA29-778205F61700}" srcOrd="2" destOrd="0" parTransId="{D8814211-39B3-4E86-890E-6390F1C0288F}" sibTransId="{14FE2251-B664-49A3-9131-8B945876714F}"/>
    <dgm:cxn modelId="{D92242B7-E18C-4264-A19E-3A5F6DDB1066}" type="presOf" srcId="{E85303F4-321E-438D-8B58-42CEFDABA39B}" destId="{1D7458FA-EE63-4373-84C9-2CDE9841F2B3}" srcOrd="0" destOrd="0" presId="urn:microsoft.com/office/officeart/2005/8/layout/vList5"/>
    <dgm:cxn modelId="{C4098DC5-1E95-48C8-BD8F-A0AAF5CE3BD3}" type="presOf" srcId="{AB3B421B-9863-42C2-99A9-76D6F19BA6A1}" destId="{117921D5-56E4-4A6A-864F-E2B5BD72B957}" srcOrd="0" destOrd="0" presId="urn:microsoft.com/office/officeart/2005/8/layout/vList5"/>
    <dgm:cxn modelId="{972A4CD2-F9B7-4575-A33B-8E5C48283848}" srcId="{16A5E8E8-2609-421A-9F3B-D17DC554625C}" destId="{AB3B421B-9863-42C2-99A9-76D6F19BA6A1}" srcOrd="1" destOrd="0" parTransId="{72CAA012-137B-41D0-8900-14E452BD371F}" sibTransId="{E2C535E5-9BF4-442E-A466-B4B1E57AD3E8}"/>
    <dgm:cxn modelId="{F1674BE2-E054-42EF-88DF-7F44E26FCF01}" srcId="{AB3B421B-9863-42C2-99A9-76D6F19BA6A1}" destId="{6ABE1951-6030-4E57-B8CD-0FBFA3163EC3}" srcOrd="0" destOrd="0" parTransId="{45F07C2E-2244-422A-8458-C119B6B35126}" sibTransId="{557C2507-E8BA-48AD-B508-694245A91B74}"/>
    <dgm:cxn modelId="{BA7E26F9-7726-4E79-93C3-FEB6CF0A2270}" type="presOf" srcId="{16A5E8E8-2609-421A-9F3B-D17DC554625C}" destId="{7FB399A8-41EC-4162-9DAE-E02C67B2A8B4}" srcOrd="0" destOrd="0" presId="urn:microsoft.com/office/officeart/2005/8/layout/vList5"/>
    <dgm:cxn modelId="{160A09A0-00E2-457A-BB0B-69321417A609}" type="presParOf" srcId="{7FB399A8-41EC-4162-9DAE-E02C67B2A8B4}" destId="{7009FE16-B080-4DF2-A7B9-8A7D3616EFBA}" srcOrd="0" destOrd="0" presId="urn:microsoft.com/office/officeart/2005/8/layout/vList5"/>
    <dgm:cxn modelId="{6311CC09-B0BB-4C8B-9B38-13C3F08A626C}" type="presParOf" srcId="{7009FE16-B080-4DF2-A7B9-8A7D3616EFBA}" destId="{462551EC-AC06-45C8-A25A-63E3C01FB718}" srcOrd="0" destOrd="0" presId="urn:microsoft.com/office/officeart/2005/8/layout/vList5"/>
    <dgm:cxn modelId="{0F598A58-7102-42D6-84A1-BEF71D7032FC}" type="presParOf" srcId="{7009FE16-B080-4DF2-A7B9-8A7D3616EFBA}" destId="{1D7458FA-EE63-4373-84C9-2CDE9841F2B3}" srcOrd="1" destOrd="0" presId="urn:microsoft.com/office/officeart/2005/8/layout/vList5"/>
    <dgm:cxn modelId="{F64F5D6B-AAF2-4AA2-AFCA-CFDC72F3101F}" type="presParOf" srcId="{7FB399A8-41EC-4162-9DAE-E02C67B2A8B4}" destId="{F84D9ADC-4863-402D-88B2-523FD2AC1BF4}" srcOrd="1" destOrd="0" presId="urn:microsoft.com/office/officeart/2005/8/layout/vList5"/>
    <dgm:cxn modelId="{93A5EB4E-3BE1-4F41-83FE-CD8C75E5B6E6}" type="presParOf" srcId="{7FB399A8-41EC-4162-9DAE-E02C67B2A8B4}" destId="{2971A693-F56C-46BD-BF49-C91A696C0998}" srcOrd="2" destOrd="0" presId="urn:microsoft.com/office/officeart/2005/8/layout/vList5"/>
    <dgm:cxn modelId="{511B42B0-60D2-4638-A581-DFBE0D1B8AC4}" type="presParOf" srcId="{2971A693-F56C-46BD-BF49-C91A696C0998}" destId="{117921D5-56E4-4A6A-864F-E2B5BD72B957}" srcOrd="0" destOrd="0" presId="urn:microsoft.com/office/officeart/2005/8/layout/vList5"/>
    <dgm:cxn modelId="{68E2C3AE-21AA-4246-ADD5-942B26E21A81}" type="presParOf" srcId="{2971A693-F56C-46BD-BF49-C91A696C0998}" destId="{11A5CDD3-8A97-4D4F-AA78-79945E9D15CC}" srcOrd="1" destOrd="0" presId="urn:microsoft.com/office/officeart/2005/8/layout/vList5"/>
    <dgm:cxn modelId="{025A3823-9533-4AFC-8A1F-19942C971DED}" type="presParOf" srcId="{7FB399A8-41EC-4162-9DAE-E02C67B2A8B4}" destId="{3DFB628C-ADB6-47D5-A351-83B184176649}" srcOrd="3" destOrd="0" presId="urn:microsoft.com/office/officeart/2005/8/layout/vList5"/>
    <dgm:cxn modelId="{D43127B6-7496-47BD-9AFC-5E1187FB94FB}" type="presParOf" srcId="{7FB399A8-41EC-4162-9DAE-E02C67B2A8B4}" destId="{DE2423C2-51F8-496B-8F18-8C22308129D5}" srcOrd="4" destOrd="0" presId="urn:microsoft.com/office/officeart/2005/8/layout/vList5"/>
    <dgm:cxn modelId="{B0BFF62E-3808-4882-A3A3-B489BD1F83E3}" type="presParOf" srcId="{DE2423C2-51F8-496B-8F18-8C22308129D5}" destId="{2B3A9203-D6FB-492E-B4DC-0F58023E768B}" srcOrd="0" destOrd="0" presId="urn:microsoft.com/office/officeart/2005/8/layout/vList5"/>
    <dgm:cxn modelId="{857BFB6A-A327-4CFA-9B69-B16CF6D4F664}" type="presParOf" srcId="{DE2423C2-51F8-496B-8F18-8C22308129D5}" destId="{D4699A6D-F8A8-408D-96DF-9A9753684D7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458FA-EE63-4373-84C9-2CDE9841F2B3}">
      <dsp:nvSpPr>
        <dsp:cNvPr id="0" name=""/>
        <dsp:cNvSpPr/>
      </dsp:nvSpPr>
      <dsp:spPr>
        <a:xfrm rot="5400000">
          <a:off x="4843998" y="-2094546"/>
          <a:ext cx="966303" cy="540063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GB" sz="2700" kern="1200" dirty="0"/>
            <a:t>What strategies could you try?</a:t>
          </a:r>
        </a:p>
      </dsp:txBody>
      <dsp:txXfrm rot="-5400000">
        <a:off x="2626834" y="169789"/>
        <a:ext cx="5353461" cy="871961"/>
      </dsp:txXfrm>
    </dsp:sp>
    <dsp:sp modelId="{462551EC-AC06-45C8-A25A-63E3C01FB718}">
      <dsp:nvSpPr>
        <dsp:cNvPr id="0" name=""/>
        <dsp:cNvSpPr/>
      </dsp:nvSpPr>
      <dsp:spPr>
        <a:xfrm>
          <a:off x="411021" y="1830"/>
          <a:ext cx="2215812" cy="12078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Think</a:t>
          </a:r>
        </a:p>
      </dsp:txBody>
      <dsp:txXfrm>
        <a:off x="469985" y="60794"/>
        <a:ext cx="2097884" cy="1089951"/>
      </dsp:txXfrm>
    </dsp:sp>
    <dsp:sp modelId="{11A5CDD3-8A97-4D4F-AA78-79945E9D15CC}">
      <dsp:nvSpPr>
        <dsp:cNvPr id="0" name=""/>
        <dsp:cNvSpPr/>
      </dsp:nvSpPr>
      <dsp:spPr>
        <a:xfrm rot="5400000">
          <a:off x="4843998" y="-826272"/>
          <a:ext cx="966303" cy="540063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GB" sz="2700" kern="1200" dirty="0"/>
            <a:t>Which ones will you use?</a:t>
          </a:r>
        </a:p>
      </dsp:txBody>
      <dsp:txXfrm rot="-5400000">
        <a:off x="2626834" y="1438063"/>
        <a:ext cx="5353461" cy="871961"/>
      </dsp:txXfrm>
    </dsp:sp>
    <dsp:sp modelId="{117921D5-56E4-4A6A-864F-E2B5BD72B957}">
      <dsp:nvSpPr>
        <dsp:cNvPr id="0" name=""/>
        <dsp:cNvSpPr/>
      </dsp:nvSpPr>
      <dsp:spPr>
        <a:xfrm>
          <a:off x="411021" y="1270103"/>
          <a:ext cx="2215812" cy="12078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Choose</a:t>
          </a:r>
        </a:p>
      </dsp:txBody>
      <dsp:txXfrm>
        <a:off x="469985" y="1329067"/>
        <a:ext cx="2097884" cy="1089951"/>
      </dsp:txXfrm>
    </dsp:sp>
    <dsp:sp modelId="{D4699A6D-F8A8-408D-96DF-9A9753684D7C}">
      <dsp:nvSpPr>
        <dsp:cNvPr id="0" name=""/>
        <dsp:cNvSpPr/>
      </dsp:nvSpPr>
      <dsp:spPr>
        <a:xfrm rot="5400000">
          <a:off x="4843998" y="442000"/>
          <a:ext cx="966303" cy="540063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GB" sz="2700" kern="1200" dirty="0"/>
            <a:t>How will you remember them?</a:t>
          </a:r>
        </a:p>
      </dsp:txBody>
      <dsp:txXfrm rot="-5400000">
        <a:off x="2626834" y="2706336"/>
        <a:ext cx="5353461" cy="871961"/>
      </dsp:txXfrm>
    </dsp:sp>
    <dsp:sp modelId="{2B3A9203-D6FB-492E-B4DC-0F58023E768B}">
      <dsp:nvSpPr>
        <dsp:cNvPr id="0" name=""/>
        <dsp:cNvSpPr/>
      </dsp:nvSpPr>
      <dsp:spPr>
        <a:xfrm>
          <a:off x="411021" y="2538377"/>
          <a:ext cx="2215812" cy="12078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Remember</a:t>
          </a:r>
        </a:p>
      </dsp:txBody>
      <dsp:txXfrm>
        <a:off x="469985" y="2597341"/>
        <a:ext cx="2097884" cy="108995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334B3-004E-4E3C-89F0-77ACDB3B889B}" type="datetimeFigureOut">
              <a:rPr lang="en-GB" smtClean="0"/>
              <a:t>19/08/2020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784BE-098D-4732-A14A-E412D6B1641F}" type="slidenum">
              <a:rPr lang="en-GB" smtClean="0"/>
              <a:t>‹#›</a:t>
            </a:fld>
            <a:endParaRPr lang="en-GB"/>
          </a:p>
        </p:txBody>
      </p:sp>
    </p:spTree>
    <p:extLst>
      <p:ext uri="{BB962C8B-B14F-4D97-AF65-F5344CB8AC3E}">
        <p14:creationId xmlns:p14="http://schemas.microsoft.com/office/powerpoint/2010/main" val="2259329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Presentation intro regarding stress and anxiety and how we can develop strategies for ourselves and our learners as we start to move forward to going back out into work and life.</a:t>
            </a:r>
          </a:p>
        </p:txBody>
      </p:sp>
      <p:sp>
        <p:nvSpPr>
          <p:cNvPr id="4" name="Slide Number Placeholder 3"/>
          <p:cNvSpPr>
            <a:spLocks noGrp="1"/>
          </p:cNvSpPr>
          <p:nvPr>
            <p:ph type="sldNum" sz="quarter" idx="5"/>
          </p:nvPr>
        </p:nvSpPr>
        <p:spPr/>
        <p:txBody>
          <a:bodyPr/>
          <a:lstStyle/>
          <a:p>
            <a:fld id="{403784BE-098D-4732-A14A-E412D6B1641F}" type="slidenum">
              <a:rPr lang="en-GB" smtClean="0"/>
              <a:t>1</a:t>
            </a:fld>
            <a:endParaRPr lang="en-GB"/>
          </a:p>
        </p:txBody>
      </p:sp>
    </p:spTree>
    <p:extLst>
      <p:ext uri="{BB962C8B-B14F-4D97-AF65-F5344CB8AC3E}">
        <p14:creationId xmlns:p14="http://schemas.microsoft.com/office/powerpoint/2010/main" val="4271798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solutions you choose might also include regular mindfulness, yoga, exercise or healthy food all know to help our minds and bodies be healthy.</a:t>
            </a:r>
          </a:p>
          <a:p>
            <a:endParaRPr lang="en-GB" dirty="0"/>
          </a:p>
          <a:p>
            <a:r>
              <a:rPr lang="en-GB" dirty="0"/>
              <a:t>What are your strategies?  Are they short-term or long-term?</a:t>
            </a:r>
          </a:p>
          <a:p>
            <a:endParaRPr lang="en-GB" dirty="0"/>
          </a:p>
          <a:p>
            <a:r>
              <a:rPr lang="en-GB" dirty="0"/>
              <a:t>If you need them how will you remember them in a moment when the smoke alarm is flashing and screaming for your attention?</a:t>
            </a:r>
          </a:p>
        </p:txBody>
      </p:sp>
      <p:sp>
        <p:nvSpPr>
          <p:cNvPr id="4" name="Slide Number Placeholder 3"/>
          <p:cNvSpPr>
            <a:spLocks noGrp="1"/>
          </p:cNvSpPr>
          <p:nvPr>
            <p:ph type="sldNum" sz="quarter" idx="5"/>
          </p:nvPr>
        </p:nvSpPr>
        <p:spPr/>
        <p:txBody>
          <a:bodyPr/>
          <a:lstStyle/>
          <a:p>
            <a:fld id="{403784BE-098D-4732-A14A-E412D6B1641F}" type="slidenum">
              <a:rPr lang="en-GB" smtClean="0"/>
              <a:t>10</a:t>
            </a:fld>
            <a:endParaRPr lang="en-GB"/>
          </a:p>
        </p:txBody>
      </p:sp>
    </p:spTree>
    <p:extLst>
      <p:ext uri="{BB962C8B-B14F-4D97-AF65-F5344CB8AC3E}">
        <p14:creationId xmlns:p14="http://schemas.microsoft.com/office/powerpoint/2010/main" val="2069909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Practice builds the mind’s ability to react positively and to recognise and change our own behaviour.  It can build and reinforce connections in our brains to help us overcome our natural, reactive, instinctive behaviours.</a:t>
            </a:r>
          </a:p>
          <a:p>
            <a:endParaRPr lang="en-GB" dirty="0"/>
          </a:p>
          <a:p>
            <a:r>
              <a:rPr lang="en-GB" dirty="0"/>
              <a:t>This is the basis of CBT – Cognitive Behavioural Therapy – Thoughts, Feelings and Actions.</a:t>
            </a:r>
          </a:p>
          <a:p>
            <a:endParaRPr lang="en-GB" dirty="0"/>
          </a:p>
          <a:p>
            <a:r>
              <a:rPr lang="en-GB" dirty="0"/>
              <a:t>You could use the handout/worksheet you have been given to identify some of your own strategies and actions which might help both short and long term.</a:t>
            </a:r>
          </a:p>
          <a:p>
            <a:endParaRPr lang="en-GB" dirty="0"/>
          </a:p>
          <a:p>
            <a:r>
              <a:rPr lang="en-GB" dirty="0"/>
              <a:t>And share this information with your learners if you think it will help them.</a:t>
            </a:r>
          </a:p>
          <a:p>
            <a:endParaRPr lang="en-GB" dirty="0"/>
          </a:p>
          <a:p>
            <a:endParaRPr lang="en-GB" dirty="0"/>
          </a:p>
        </p:txBody>
      </p:sp>
      <p:sp>
        <p:nvSpPr>
          <p:cNvPr id="4" name="Slide Number Placeholder 3"/>
          <p:cNvSpPr>
            <a:spLocks noGrp="1"/>
          </p:cNvSpPr>
          <p:nvPr>
            <p:ph type="sldNum" sz="quarter" idx="5"/>
          </p:nvPr>
        </p:nvSpPr>
        <p:spPr/>
        <p:txBody>
          <a:bodyPr/>
          <a:lstStyle/>
          <a:p>
            <a:fld id="{403784BE-098D-4732-A14A-E412D6B1641F}" type="slidenum">
              <a:rPr lang="en-GB" smtClean="0"/>
              <a:t>11</a:t>
            </a:fld>
            <a:endParaRPr lang="en-GB"/>
          </a:p>
        </p:txBody>
      </p:sp>
    </p:spTree>
    <p:extLst>
      <p:ext uri="{BB962C8B-B14F-4D97-AF65-F5344CB8AC3E}">
        <p14:creationId xmlns:p14="http://schemas.microsoft.com/office/powerpoint/2010/main" val="1853593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03784BE-098D-4732-A14A-E412D6B1641F}" type="slidenum">
              <a:rPr lang="en-GB" smtClean="0"/>
              <a:t>13</a:t>
            </a:fld>
            <a:endParaRPr lang="en-GB"/>
          </a:p>
        </p:txBody>
      </p:sp>
    </p:spTree>
    <p:extLst>
      <p:ext uri="{BB962C8B-B14F-4D97-AF65-F5344CB8AC3E}">
        <p14:creationId xmlns:p14="http://schemas.microsoft.com/office/powerpoint/2010/main" val="208933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Global scale of the pandemic means we are all potentially feeling anxious – especially when we are thinking about going back ‘out’</a:t>
            </a:r>
          </a:p>
          <a:p>
            <a:endParaRPr lang="en-GB" dirty="0"/>
          </a:p>
          <a:p>
            <a:r>
              <a:rPr lang="en-GB" dirty="0"/>
              <a:t>Huge changes, loss (of freedom and routine as well as loved ones), collective trauma on an unprecedented global scale</a:t>
            </a:r>
          </a:p>
        </p:txBody>
      </p:sp>
      <p:sp>
        <p:nvSpPr>
          <p:cNvPr id="4" name="Slide Number Placeholder 3"/>
          <p:cNvSpPr>
            <a:spLocks noGrp="1"/>
          </p:cNvSpPr>
          <p:nvPr>
            <p:ph type="sldNum" sz="quarter" idx="5"/>
          </p:nvPr>
        </p:nvSpPr>
        <p:spPr/>
        <p:txBody>
          <a:bodyPr/>
          <a:lstStyle/>
          <a:p>
            <a:fld id="{403784BE-098D-4732-A14A-E412D6B1641F}" type="slidenum">
              <a:rPr lang="en-GB" smtClean="0"/>
              <a:t>2</a:t>
            </a:fld>
            <a:endParaRPr lang="en-GB"/>
          </a:p>
        </p:txBody>
      </p:sp>
    </p:spTree>
    <p:extLst>
      <p:ext uri="{BB962C8B-B14F-4D97-AF65-F5344CB8AC3E}">
        <p14:creationId xmlns:p14="http://schemas.microsoft.com/office/powerpoint/2010/main" val="3226645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Brain information – the amygdala – what it is and how it is like a smoke alarm – being triggered but sometimes a little overactive.</a:t>
            </a:r>
            <a:br>
              <a:rPr lang="en-GB" dirty="0"/>
            </a:br>
            <a:r>
              <a:rPr lang="en-GB" dirty="0"/>
              <a:t>Gives us a tendency to notice bad things in our lives and not focus on the good.</a:t>
            </a:r>
          </a:p>
          <a:p>
            <a:endParaRPr lang="en-GB" dirty="0"/>
          </a:p>
          <a:p>
            <a:r>
              <a:rPr lang="en-GB" dirty="0"/>
              <a:t>Outline we are all in a state of change, loss and trauma – anxiety is high amongst many, lots of loss and collective trauma</a:t>
            </a:r>
          </a:p>
          <a:p>
            <a:r>
              <a:rPr lang="en-GB" dirty="0"/>
              <a:t>Our amygdala does not like change – 18months to overcome any major change – so it will take us all time to come to terms with the collective </a:t>
            </a:r>
            <a:r>
              <a:rPr lang="en-GB" dirty="0" err="1"/>
              <a:t>Covid</a:t>
            </a:r>
            <a:r>
              <a:rPr lang="en-GB" dirty="0"/>
              <a:t> effects</a:t>
            </a:r>
          </a:p>
          <a:p>
            <a:endParaRPr lang="en-GB" dirty="0"/>
          </a:p>
          <a:p>
            <a:r>
              <a:rPr lang="en-GB" dirty="0"/>
              <a:t>Dinosaur pic – Of course we would notice this – it really is a danger – we really should do something – but when our amygdala overreacts it can be a significant problem for us in living our lives and working day to day.</a:t>
            </a:r>
          </a:p>
        </p:txBody>
      </p:sp>
      <p:sp>
        <p:nvSpPr>
          <p:cNvPr id="4" name="Slide Number Placeholder 3"/>
          <p:cNvSpPr>
            <a:spLocks noGrp="1"/>
          </p:cNvSpPr>
          <p:nvPr>
            <p:ph type="sldNum" sz="quarter" idx="5"/>
          </p:nvPr>
        </p:nvSpPr>
        <p:spPr/>
        <p:txBody>
          <a:bodyPr/>
          <a:lstStyle/>
          <a:p>
            <a:fld id="{403784BE-098D-4732-A14A-E412D6B1641F}" type="slidenum">
              <a:rPr lang="en-GB" smtClean="0"/>
              <a:t>3</a:t>
            </a:fld>
            <a:endParaRPr lang="en-GB"/>
          </a:p>
        </p:txBody>
      </p:sp>
    </p:spTree>
    <p:extLst>
      <p:ext uri="{BB962C8B-B14F-4D97-AF65-F5344CB8AC3E}">
        <p14:creationId xmlns:p14="http://schemas.microsoft.com/office/powerpoint/2010/main" val="3725999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when the smoke alarm goes off – </a:t>
            </a:r>
          </a:p>
          <a:p>
            <a:r>
              <a:rPr lang="en-GB" dirty="0"/>
              <a:t>How do we react? - 3 basic reactions</a:t>
            </a:r>
          </a:p>
          <a:p>
            <a:endParaRPr lang="en-GB" dirty="0"/>
          </a:p>
          <a:p>
            <a:r>
              <a:rPr lang="en-GB" dirty="0"/>
              <a:t>Run away</a:t>
            </a:r>
          </a:p>
          <a:p>
            <a:endParaRPr lang="en-GB" dirty="0"/>
          </a:p>
          <a:p>
            <a:r>
              <a:rPr lang="en-GB" dirty="0"/>
              <a:t>Anger</a:t>
            </a:r>
          </a:p>
          <a:p>
            <a:endParaRPr lang="en-GB" dirty="0"/>
          </a:p>
          <a:p>
            <a:r>
              <a:rPr lang="en-GB" dirty="0"/>
              <a:t>Do nothing/hide</a:t>
            </a:r>
          </a:p>
        </p:txBody>
      </p:sp>
      <p:sp>
        <p:nvSpPr>
          <p:cNvPr id="4" name="Slide Number Placeholder 3"/>
          <p:cNvSpPr>
            <a:spLocks noGrp="1"/>
          </p:cNvSpPr>
          <p:nvPr>
            <p:ph type="sldNum" sz="quarter" idx="5"/>
          </p:nvPr>
        </p:nvSpPr>
        <p:spPr/>
        <p:txBody>
          <a:bodyPr/>
          <a:lstStyle/>
          <a:p>
            <a:fld id="{403784BE-098D-4732-A14A-E412D6B1641F}" type="slidenum">
              <a:rPr lang="en-GB" smtClean="0"/>
              <a:t>4</a:t>
            </a:fld>
            <a:endParaRPr lang="en-GB"/>
          </a:p>
        </p:txBody>
      </p:sp>
    </p:spTree>
    <p:extLst>
      <p:ext uri="{BB962C8B-B14F-4D97-AF65-F5344CB8AC3E}">
        <p14:creationId xmlns:p14="http://schemas.microsoft.com/office/powerpoint/2010/main" val="1829568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Physical symptoms of anxiety and stress – what are they?</a:t>
            </a:r>
          </a:p>
        </p:txBody>
      </p:sp>
      <p:sp>
        <p:nvSpPr>
          <p:cNvPr id="4" name="Slide Number Placeholder 3"/>
          <p:cNvSpPr>
            <a:spLocks noGrp="1"/>
          </p:cNvSpPr>
          <p:nvPr>
            <p:ph type="sldNum" sz="quarter" idx="5"/>
          </p:nvPr>
        </p:nvSpPr>
        <p:spPr/>
        <p:txBody>
          <a:bodyPr/>
          <a:lstStyle/>
          <a:p>
            <a:fld id="{403784BE-098D-4732-A14A-E412D6B1641F}" type="slidenum">
              <a:rPr lang="en-GB" smtClean="0"/>
              <a:t>5</a:t>
            </a:fld>
            <a:endParaRPr lang="en-GB"/>
          </a:p>
        </p:txBody>
      </p:sp>
    </p:spTree>
    <p:extLst>
      <p:ext uri="{BB962C8B-B14F-4D97-AF65-F5344CB8AC3E}">
        <p14:creationId xmlns:p14="http://schemas.microsoft.com/office/powerpoint/2010/main" val="3080882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Side by side – the amygdala and the hippocampus – one of each on each side of the brain.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Triggers for anxiety are often memories – trauma memories are stored in a different way to other memories and can be triggered very easily by smell, sound, taste, sight or touch - smell is the most powerful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Symptoms are extreme – like reliving the situation exactly in the same physical and emotional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May not be able to identify the trigger – at least not immediately – can come on very suddenly</a:t>
            </a:r>
          </a:p>
        </p:txBody>
      </p:sp>
      <p:sp>
        <p:nvSpPr>
          <p:cNvPr id="4" name="Slide Number Placeholder 3"/>
          <p:cNvSpPr>
            <a:spLocks noGrp="1"/>
          </p:cNvSpPr>
          <p:nvPr>
            <p:ph type="sldNum" sz="quarter" idx="5"/>
          </p:nvPr>
        </p:nvSpPr>
        <p:spPr/>
        <p:txBody>
          <a:bodyPr/>
          <a:lstStyle/>
          <a:p>
            <a:fld id="{403784BE-098D-4732-A14A-E412D6B1641F}" type="slidenum">
              <a:rPr lang="en-GB" smtClean="0"/>
              <a:t>6</a:t>
            </a:fld>
            <a:endParaRPr lang="en-GB"/>
          </a:p>
        </p:txBody>
      </p:sp>
    </p:spTree>
    <p:extLst>
      <p:ext uri="{BB962C8B-B14F-4D97-AF65-F5344CB8AC3E}">
        <p14:creationId xmlns:p14="http://schemas.microsoft.com/office/powerpoint/2010/main" val="2913270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Nice memories triggered by senses</a:t>
            </a:r>
          </a:p>
        </p:txBody>
      </p:sp>
      <p:sp>
        <p:nvSpPr>
          <p:cNvPr id="4" name="Slide Number Placeholder 3"/>
          <p:cNvSpPr>
            <a:spLocks noGrp="1"/>
          </p:cNvSpPr>
          <p:nvPr>
            <p:ph type="sldNum" sz="quarter" idx="5"/>
          </p:nvPr>
        </p:nvSpPr>
        <p:spPr/>
        <p:txBody>
          <a:bodyPr/>
          <a:lstStyle/>
          <a:p>
            <a:fld id="{403784BE-098D-4732-A14A-E412D6B1641F}" type="slidenum">
              <a:rPr lang="en-GB" smtClean="0"/>
              <a:t>7</a:t>
            </a:fld>
            <a:endParaRPr lang="en-GB"/>
          </a:p>
        </p:txBody>
      </p:sp>
    </p:spTree>
    <p:extLst>
      <p:ext uri="{BB962C8B-B14F-4D97-AF65-F5344CB8AC3E}">
        <p14:creationId xmlns:p14="http://schemas.microsoft.com/office/powerpoint/2010/main" val="1683002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if we are anxious how can we reset?</a:t>
            </a:r>
          </a:p>
          <a:p>
            <a:endParaRPr lang="en-GB" dirty="0"/>
          </a:p>
          <a:p>
            <a:r>
              <a:rPr lang="en-GB" dirty="0"/>
              <a:t>Strategies and solutions to stop the pandemonium – will depend on you and what makes you anxious.  </a:t>
            </a:r>
          </a:p>
          <a:p>
            <a:r>
              <a:rPr lang="en-GB" dirty="0"/>
              <a:t>Is it immediate or underlying?  </a:t>
            </a:r>
          </a:p>
          <a:p>
            <a:r>
              <a:rPr lang="en-GB" dirty="0"/>
              <a:t>Is it long or short-term?</a:t>
            </a:r>
          </a:p>
          <a:p>
            <a:r>
              <a:rPr lang="en-GB" dirty="0"/>
              <a:t>Is it conscious or subconscious?</a:t>
            </a:r>
          </a:p>
        </p:txBody>
      </p:sp>
      <p:sp>
        <p:nvSpPr>
          <p:cNvPr id="4" name="Slide Number Placeholder 3"/>
          <p:cNvSpPr>
            <a:spLocks noGrp="1"/>
          </p:cNvSpPr>
          <p:nvPr>
            <p:ph type="sldNum" sz="quarter" idx="5"/>
          </p:nvPr>
        </p:nvSpPr>
        <p:spPr/>
        <p:txBody>
          <a:bodyPr/>
          <a:lstStyle/>
          <a:p>
            <a:fld id="{403784BE-098D-4732-A14A-E412D6B1641F}" type="slidenum">
              <a:rPr lang="en-GB" smtClean="0"/>
              <a:t>8</a:t>
            </a:fld>
            <a:endParaRPr lang="en-GB"/>
          </a:p>
        </p:txBody>
      </p:sp>
    </p:spTree>
    <p:extLst>
      <p:ext uri="{BB962C8B-B14F-4D97-AF65-F5344CB8AC3E}">
        <p14:creationId xmlns:p14="http://schemas.microsoft.com/office/powerpoint/2010/main" val="3519031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Breathing – helps to regulate if you are doing shallow breathing, helps to calm your pulse, shifts focus away from the source of the anxiety or stress.</a:t>
            </a:r>
          </a:p>
          <a:p>
            <a:endParaRPr lang="en-GB" dirty="0"/>
          </a:p>
          <a:p>
            <a:r>
              <a:rPr lang="en-GB" dirty="0"/>
              <a:t>Acronym to help with remembering what to do – puts a person back in control – anxiety makes you feel out of control</a:t>
            </a:r>
          </a:p>
          <a:p>
            <a:endParaRPr lang="en-GB" dirty="0"/>
          </a:p>
          <a:p>
            <a:r>
              <a:rPr lang="en-GB" b="1" u="sng" dirty="0"/>
              <a:t>U</a:t>
            </a:r>
            <a:r>
              <a:rPr lang="en-GB" dirty="0"/>
              <a:t>nderstanding your amygdala and what your triggers are and how they can affect you, including how your body reacts and the very early warning signs/symptoms</a:t>
            </a:r>
          </a:p>
          <a:p>
            <a:r>
              <a:rPr lang="en-GB" b="1" u="sng" dirty="0"/>
              <a:t>C</a:t>
            </a:r>
            <a:r>
              <a:rPr lang="en-GB" dirty="0"/>
              <a:t>hecking reality in situations where you know you may be triggered – checking is it the toast or the house when the smoke alarm goes off – breathing before we react</a:t>
            </a:r>
          </a:p>
          <a:p>
            <a:r>
              <a:rPr lang="en-GB" b="1" u="sng" dirty="0"/>
              <a:t>O</a:t>
            </a:r>
            <a:r>
              <a:rPr lang="en-GB" dirty="0"/>
              <a:t>rganising your thoughts – breathing helps give oxygen to the brain to help you think then you can find a solution</a:t>
            </a:r>
          </a:p>
          <a:p>
            <a:r>
              <a:rPr lang="en-GB" b="1" u="sng" dirty="0"/>
              <a:t>P</a:t>
            </a:r>
            <a:r>
              <a:rPr lang="en-GB" dirty="0"/>
              <a:t>revent pressure is reducing the panic which happened in the first place, by thinking it through in a logical, organised way</a:t>
            </a:r>
          </a:p>
          <a:p>
            <a:r>
              <a:rPr lang="en-GB" b="1" u="sng" dirty="0"/>
              <a:t>E</a:t>
            </a:r>
            <a:r>
              <a:rPr lang="en-GB" dirty="0"/>
              <a:t>ngage with the environment  - having calmed ourselves we can carry on with whatever we need to do next.</a:t>
            </a:r>
          </a:p>
          <a:p>
            <a:endParaRPr lang="en-GB" dirty="0"/>
          </a:p>
          <a:p>
            <a:endParaRPr lang="en-GB" dirty="0"/>
          </a:p>
          <a:p>
            <a:r>
              <a:rPr lang="en-GB" dirty="0"/>
              <a:t>All to practise breathing to the video https://youtu.be/u9Q8D6n-3qw</a:t>
            </a:r>
          </a:p>
        </p:txBody>
      </p:sp>
      <p:sp>
        <p:nvSpPr>
          <p:cNvPr id="4" name="Slide Number Placeholder 3"/>
          <p:cNvSpPr>
            <a:spLocks noGrp="1"/>
          </p:cNvSpPr>
          <p:nvPr>
            <p:ph type="sldNum" sz="quarter" idx="5"/>
          </p:nvPr>
        </p:nvSpPr>
        <p:spPr/>
        <p:txBody>
          <a:bodyPr/>
          <a:lstStyle/>
          <a:p>
            <a:fld id="{403784BE-098D-4732-A14A-E412D6B1641F}" type="slidenum">
              <a:rPr lang="en-GB" smtClean="0"/>
              <a:t>9</a:t>
            </a:fld>
            <a:endParaRPr lang="en-GB"/>
          </a:p>
        </p:txBody>
      </p:sp>
    </p:spTree>
    <p:extLst>
      <p:ext uri="{BB962C8B-B14F-4D97-AF65-F5344CB8AC3E}">
        <p14:creationId xmlns:p14="http://schemas.microsoft.com/office/powerpoint/2010/main" val="1240041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8/19/2020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8/19/2020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8/19/2020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8/19/2020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8/19/2020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8/19/2020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8/19/2020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8/19/2020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verywellmind.com/what-is-the-hippocampus-279523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ideo" Target="https://www.youtube.com/embed/u9Q8D6n-3qw?feature=oembed" TargetMode="Externa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7" name="Rectangle 76">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9" name="Rectangle 78">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81" name="Group 80">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2" name="Straight Connector 81">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6" name="Rectangle 85">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picture containing sitting, table, plate&#10;&#10;Description automatically generated">
            <a:extLst>
              <a:ext uri="{FF2B5EF4-FFF2-40B4-BE49-F238E27FC236}">
                <a16:creationId xmlns:a16="http://schemas.microsoft.com/office/drawing/2014/main" id="{15FA0B3E-D53D-426E-9BF8-D6545A2CE013}"/>
              </a:ext>
            </a:extLst>
          </p:cNvPr>
          <p:cNvPicPr>
            <a:picLocks noGrp="1" noChangeAspect="1"/>
          </p:cNvPicPr>
          <p:nvPr>
            <p:ph type="pic" idx="1"/>
          </p:nvPr>
        </p:nvPicPr>
        <p:blipFill rotWithShape="1">
          <a:blip r:embed="rId3"/>
          <a:srcRect l="8740" r="8740"/>
          <a:stretch/>
        </p:blipFill>
        <p:spPr>
          <a:xfrm>
            <a:off x="4646383" y="10"/>
            <a:ext cx="7545616" cy="6857990"/>
          </a:xfrm>
          <a:prstGeom prst="rect">
            <a:avLst/>
          </a:prstGeom>
        </p:spPr>
      </p:pic>
      <p:sp>
        <p:nvSpPr>
          <p:cNvPr id="88" name="Rectangle 87">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90" name="Rectangle 89">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9" name="Title 1">
            <a:extLst>
              <a:ext uri="{FF2B5EF4-FFF2-40B4-BE49-F238E27FC236}">
                <a16:creationId xmlns:a16="http://schemas.microsoft.com/office/drawing/2014/main" id="{1E545E88-D6B7-4CDA-AFD0-D81583D3C712}"/>
              </a:ext>
            </a:extLst>
          </p:cNvPr>
          <p:cNvSpPr txBox="1">
            <a:spLocks/>
          </p:cNvSpPr>
          <p:nvPr/>
        </p:nvSpPr>
        <p:spPr>
          <a:xfrm>
            <a:off x="466524" y="1340361"/>
            <a:ext cx="3729162" cy="33417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lang="en-US" sz="3200" b="0" i="0" kern="1200" cap="none" spc="0" baseline="0">
                <a:solidFill>
                  <a:schemeClr val="tx1"/>
                </a:solidFill>
                <a:effectLst/>
                <a:latin typeface="+mj-lt"/>
                <a:ea typeface="+mn-ea"/>
                <a:cs typeface="+mn-cs"/>
              </a:defRPr>
            </a:lvl1pPr>
          </a:lstStyle>
          <a:p>
            <a:pPr algn="ctr">
              <a:lnSpc>
                <a:spcPct val="83000"/>
              </a:lnSpc>
              <a:spcAft>
                <a:spcPts val="600"/>
              </a:spcAft>
            </a:pPr>
            <a:r>
              <a:rPr lang="en-US" sz="3300" cap="all" spc="-100" dirty="0"/>
              <a:t>Stop</a:t>
            </a:r>
            <a:br>
              <a:rPr lang="en-US" sz="3300" cap="all" spc="-100" dirty="0"/>
            </a:br>
            <a:r>
              <a:rPr lang="en-US" sz="3300" cap="all" spc="-100" dirty="0"/>
              <a:t>the pandemonium!</a:t>
            </a:r>
          </a:p>
          <a:p>
            <a:pPr algn="ctr">
              <a:lnSpc>
                <a:spcPct val="83000"/>
              </a:lnSpc>
              <a:spcAft>
                <a:spcPts val="600"/>
              </a:spcAft>
            </a:pPr>
            <a:r>
              <a:rPr lang="en-US" sz="3300" cap="all" spc="-100" dirty="0"/>
              <a:t>      </a:t>
            </a:r>
          </a:p>
          <a:p>
            <a:pPr algn="ctr">
              <a:lnSpc>
                <a:spcPct val="83000"/>
              </a:lnSpc>
              <a:spcAft>
                <a:spcPts val="600"/>
              </a:spcAft>
            </a:pPr>
            <a:r>
              <a:rPr lang="en-US" sz="3300" spc="-100" dirty="0"/>
              <a:t>Smoke Alarms, Seahorses</a:t>
            </a:r>
          </a:p>
          <a:p>
            <a:pPr algn="ctr">
              <a:lnSpc>
                <a:spcPct val="83000"/>
              </a:lnSpc>
              <a:spcAft>
                <a:spcPts val="600"/>
              </a:spcAft>
            </a:pPr>
            <a:r>
              <a:rPr lang="en-US" sz="3300" spc="-100" dirty="0"/>
              <a:t>and Self-help</a:t>
            </a:r>
            <a:r>
              <a:rPr lang="en-US" sz="3300" cap="all" spc="-100" dirty="0"/>
              <a:t>!</a:t>
            </a:r>
          </a:p>
        </p:txBody>
      </p:sp>
      <p:pic>
        <p:nvPicPr>
          <p:cNvPr id="8" name="Picture 7" descr="A picture containing drawing&#10;&#10;Description automatically generated">
            <a:extLst>
              <a:ext uri="{FF2B5EF4-FFF2-40B4-BE49-F238E27FC236}">
                <a16:creationId xmlns:a16="http://schemas.microsoft.com/office/drawing/2014/main" id="{48F99A1F-1C7C-4B3B-8D4D-41FD068D8C3F}"/>
              </a:ext>
            </a:extLst>
          </p:cNvPr>
          <p:cNvPicPr>
            <a:picLocks noChangeAspect="1"/>
          </p:cNvPicPr>
          <p:nvPr/>
        </p:nvPicPr>
        <p:blipFill>
          <a:blip r:embed="rId4"/>
          <a:stretch>
            <a:fillRect/>
          </a:stretch>
        </p:blipFill>
        <p:spPr>
          <a:xfrm>
            <a:off x="6310591" y="1579061"/>
            <a:ext cx="4953000" cy="2476500"/>
          </a:xfrm>
          <a:prstGeom prst="rect">
            <a:avLst/>
          </a:prstGeom>
        </p:spPr>
      </p:pic>
    </p:spTree>
    <p:extLst>
      <p:ext uri="{BB962C8B-B14F-4D97-AF65-F5344CB8AC3E}">
        <p14:creationId xmlns:p14="http://schemas.microsoft.com/office/powerpoint/2010/main" val="156068927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8" name="Rectangle 17">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0" name="Rectangle 19">
            <a:extLst>
              <a:ext uri="{FF2B5EF4-FFF2-40B4-BE49-F238E27FC236}">
                <a16:creationId xmlns:a16="http://schemas.microsoft.com/office/drawing/2014/main" id="{84A3A5EB-931E-46DE-A692-6731DB988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358634F-705D-44E4-9FBF-A406E2F9A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6FCFE1E3-A09C-4196-A99F-B7C3014E9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950687" y="642594"/>
            <a:ext cx="10457543" cy="1371600"/>
          </a:xfrm>
        </p:spPr>
        <p:txBody>
          <a:bodyPr vert="horz" lIns="91440" tIns="45720" rIns="91440" bIns="45720" rtlCol="0" anchor="ctr">
            <a:normAutofit fontScale="90000"/>
          </a:bodyPr>
          <a:lstStyle/>
          <a:p>
            <a:r>
              <a:rPr lang="en-US" sz="4800" dirty="0">
                <a:latin typeface="Museo 700" panose="02000000000000000000" pitchFamily="50" charset="0"/>
              </a:rPr>
              <a:t>Anxious or stressed?</a:t>
            </a:r>
            <a:br>
              <a:rPr lang="en-US" sz="4800" dirty="0">
                <a:latin typeface="Museo 700" panose="02000000000000000000" pitchFamily="50" charset="0"/>
              </a:rPr>
            </a:br>
            <a:r>
              <a:rPr lang="en-US" sz="4800" dirty="0">
                <a:latin typeface="Museo 700" panose="02000000000000000000" pitchFamily="50" charset="0"/>
              </a:rPr>
              <a:t>							… Plan ahead</a:t>
            </a:r>
          </a:p>
        </p:txBody>
      </p:sp>
      <p:graphicFrame>
        <p:nvGraphicFramePr>
          <p:cNvPr id="11" name="Content Placeholder 10">
            <a:extLst>
              <a:ext uri="{FF2B5EF4-FFF2-40B4-BE49-F238E27FC236}">
                <a16:creationId xmlns:a16="http://schemas.microsoft.com/office/drawing/2014/main" id="{E16758F0-7D7C-4D36-9215-087EE078F41F}"/>
              </a:ext>
            </a:extLst>
          </p:cNvPr>
          <p:cNvGraphicFramePr>
            <a:graphicFrameLocks noGrp="1"/>
          </p:cNvGraphicFramePr>
          <p:nvPr>
            <p:ph sz="half" idx="2"/>
            <p:extLst>
              <p:ext uri="{D42A27DB-BD31-4B8C-83A1-F6EECF244321}">
                <p14:modId xmlns:p14="http://schemas.microsoft.com/office/powerpoint/2010/main" val="163496291"/>
              </p:ext>
            </p:extLst>
          </p:nvPr>
        </p:nvGraphicFramePr>
        <p:xfrm>
          <a:off x="139454" y="2350183"/>
          <a:ext cx="8438489" cy="3748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5" descr="A close up&#10;&#10;Description automatically generated">
            <a:extLst>
              <a:ext uri="{FF2B5EF4-FFF2-40B4-BE49-F238E27FC236}">
                <a16:creationId xmlns:a16="http://schemas.microsoft.com/office/drawing/2014/main" id="{7EA567AE-EB81-4EE1-9C84-CA93EBB88B64}"/>
              </a:ext>
            </a:extLst>
          </p:cNvPr>
          <p:cNvPicPr>
            <a:picLocks noGrp="1" noChangeAspect="1"/>
          </p:cNvPicPr>
          <p:nvPr>
            <p:ph sz="half" idx="1"/>
          </p:nvPr>
        </p:nvPicPr>
        <p:blipFill rotWithShape="1">
          <a:blip r:embed="rId8">
            <a:extLst>
              <a:ext uri="{BEBA8EAE-BF5A-486C-A8C5-ECC9F3942E4B}">
                <a14:imgProps xmlns:a14="http://schemas.microsoft.com/office/drawing/2010/main">
                  <a14:imgLayer r:embed="rId9">
                    <a14:imgEffect>
                      <a14:backgroundRemoval t="24341" b="74796" l="26047" r="61398"/>
                    </a14:imgEffect>
                  </a14:imgLayer>
                </a14:imgProps>
              </a:ext>
            </a:extLst>
          </a:blip>
          <a:srcRect l="21628" t="18034" r="34183" b="18897"/>
          <a:stretch/>
        </p:blipFill>
        <p:spPr>
          <a:xfrm>
            <a:off x="8673185" y="2538654"/>
            <a:ext cx="2967010" cy="3175958"/>
          </a:xfrm>
        </p:spPr>
      </p:pic>
    </p:spTree>
    <p:extLst>
      <p:ext uri="{BB962C8B-B14F-4D97-AF65-F5344CB8AC3E}">
        <p14:creationId xmlns:p14="http://schemas.microsoft.com/office/powerpoint/2010/main" val="180498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5" name="Rectangle 1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7" name="Rectangle 1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9" name="Group 1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0" name="Straight Connector 1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close up&#10;&#10;Description automatically generated">
            <a:extLst>
              <a:ext uri="{FF2B5EF4-FFF2-40B4-BE49-F238E27FC236}">
                <a16:creationId xmlns:a16="http://schemas.microsoft.com/office/drawing/2014/main" id="{152FAA3E-CF4D-4524-A095-AFBCCCBD91D8}"/>
              </a:ext>
            </a:extLst>
          </p:cNvPr>
          <p:cNvPicPr>
            <a:picLocks noGrp="1" noChangeAspect="1"/>
          </p:cNvPicPr>
          <p:nvPr>
            <p:ph sz="half" idx="2"/>
          </p:nvPr>
        </p:nvPicPr>
        <p:blipFill rotWithShape="1">
          <a:blip r:embed="rId3"/>
          <a:srcRect l="10321" r="5510" b="1"/>
          <a:stretch/>
        </p:blipFill>
        <p:spPr>
          <a:xfrm>
            <a:off x="4646383" y="10"/>
            <a:ext cx="7545616" cy="6857990"/>
          </a:xfrm>
          <a:prstGeom prst="rect">
            <a:avLst/>
          </a:prstGeom>
        </p:spPr>
      </p:pic>
      <p:sp>
        <p:nvSpPr>
          <p:cNvPr id="26" name="Rectangle 2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28" name="Rectangle 2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975BF25-1F79-4A83-9635-D0E421C5700B}"/>
              </a:ext>
            </a:extLst>
          </p:cNvPr>
          <p:cNvSpPr>
            <a:spLocks noGrp="1"/>
          </p:cNvSpPr>
          <p:nvPr>
            <p:ph type="title"/>
          </p:nvPr>
        </p:nvSpPr>
        <p:spPr>
          <a:xfrm>
            <a:off x="466524" y="1340360"/>
            <a:ext cx="3729162" cy="4603239"/>
          </a:xfrm>
        </p:spPr>
        <p:txBody>
          <a:bodyPr vert="horz" lIns="91440" tIns="45720" rIns="91440" bIns="45720" rtlCol="0" anchor="ctr">
            <a:normAutofit/>
          </a:bodyPr>
          <a:lstStyle/>
          <a:p>
            <a:pPr algn="ctr">
              <a:lnSpc>
                <a:spcPct val="83000"/>
              </a:lnSpc>
            </a:pPr>
            <a:r>
              <a:rPr lang="en-US" sz="4800" spc="-100" dirty="0">
                <a:solidFill>
                  <a:schemeClr val="tx1"/>
                </a:solidFill>
                <a:latin typeface="Museo 700" panose="02000000000000000000" pitchFamily="50" charset="0"/>
              </a:rPr>
              <a:t>How practice</a:t>
            </a:r>
            <a:br>
              <a:rPr lang="en-US" sz="4800" spc="-100" dirty="0">
                <a:solidFill>
                  <a:schemeClr val="tx1"/>
                </a:solidFill>
                <a:latin typeface="Museo 700" panose="02000000000000000000" pitchFamily="50" charset="0"/>
              </a:rPr>
            </a:br>
            <a:r>
              <a:rPr lang="en-US" sz="4800" spc="-100" dirty="0">
                <a:solidFill>
                  <a:schemeClr val="tx1"/>
                </a:solidFill>
                <a:latin typeface="Museo 700" panose="02000000000000000000" pitchFamily="50" charset="0"/>
              </a:rPr>
              <a:t>helps</a:t>
            </a:r>
            <a:endParaRPr lang="en-US" sz="3600" spc="-100" dirty="0">
              <a:solidFill>
                <a:schemeClr val="tx1"/>
              </a:solidFill>
              <a:latin typeface="Museo 700" panose="02000000000000000000" pitchFamily="50" charset="0"/>
            </a:endParaRPr>
          </a:p>
        </p:txBody>
      </p:sp>
    </p:spTree>
    <p:extLst>
      <p:ext uri="{BB962C8B-B14F-4D97-AF65-F5344CB8AC3E}">
        <p14:creationId xmlns:p14="http://schemas.microsoft.com/office/powerpoint/2010/main" val="2866458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7" name="Rectangle 36">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9" name="Rectangle 38">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1" name="Group 40">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2" name="Straight Connector 41">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46" name="Rectangle 45">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152FAA3E-CF4D-4524-A095-AFBCCCBD91D8}"/>
              </a:ext>
            </a:extLst>
          </p:cNvPr>
          <p:cNvPicPr>
            <a:picLocks noGrp="1" noChangeAspect="1"/>
          </p:cNvPicPr>
          <p:nvPr>
            <p:ph sz="half" idx="2"/>
          </p:nvPr>
        </p:nvPicPr>
        <p:blipFill rotWithShape="1">
          <a:blip r:embed="rId2"/>
          <a:srcRect t="3933" b="12112"/>
          <a:stretch/>
        </p:blipFill>
        <p:spPr>
          <a:xfrm>
            <a:off x="-1" y="10"/>
            <a:ext cx="12192000" cy="6857988"/>
          </a:xfrm>
          <a:prstGeom prst="rect">
            <a:avLst/>
          </a:prstGeom>
        </p:spPr>
      </p:pic>
      <p:sp>
        <p:nvSpPr>
          <p:cNvPr id="48" name="Rectangle 47">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24000">
                <a:schemeClr val="bg1">
                  <a:alpha val="20000"/>
                </a:schemeClr>
              </a:gs>
              <a:gs pos="78000">
                <a:schemeClr val="bg1">
                  <a:alpha val="30000"/>
                </a:schemeClr>
              </a:gs>
              <a:gs pos="50000">
                <a:schemeClr val="bg1">
                  <a:alpha val="30000"/>
                </a:schemeClr>
              </a:gs>
              <a:gs pos="100000">
                <a:schemeClr val="bg1">
                  <a:alpha val="40000"/>
                </a:schemeClr>
              </a:gs>
              <a:gs pos="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75BF25-1F79-4A83-9635-D0E421C5700B}"/>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br>
              <a:rPr lang="en-US" sz="3100" spc="-100" dirty="0">
                <a:solidFill>
                  <a:schemeClr val="tx1"/>
                </a:solidFill>
                <a:latin typeface="Museo 700" panose="02000000000000000000" pitchFamily="50" charset="0"/>
              </a:rPr>
            </a:br>
            <a:r>
              <a:rPr lang="en-US" sz="3100" spc="-100" dirty="0">
                <a:solidFill>
                  <a:schemeClr val="tx1"/>
                </a:solidFill>
                <a:latin typeface="Museo 700" panose="02000000000000000000" pitchFamily="50" charset="0"/>
              </a:rPr>
              <a:t>… and now … breathe</a:t>
            </a:r>
          </a:p>
        </p:txBody>
      </p:sp>
    </p:spTree>
    <p:extLst>
      <p:ext uri="{BB962C8B-B14F-4D97-AF65-F5344CB8AC3E}">
        <p14:creationId xmlns:p14="http://schemas.microsoft.com/office/powerpoint/2010/main" val="12524484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009764-4F71-459C-8CF2-98AD9317437B}"/>
              </a:ext>
            </a:extLst>
          </p:cNvPr>
          <p:cNvSpPr>
            <a:spLocks noGrp="1"/>
          </p:cNvSpPr>
          <p:nvPr>
            <p:ph type="title"/>
          </p:nvPr>
        </p:nvSpPr>
        <p:spPr>
          <a:xfrm>
            <a:off x="676240" y="875324"/>
            <a:ext cx="3536510" cy="5093520"/>
          </a:xfrm>
        </p:spPr>
        <p:style>
          <a:lnRef idx="2">
            <a:schemeClr val="accent6"/>
          </a:lnRef>
          <a:fillRef idx="1">
            <a:schemeClr val="lt1"/>
          </a:fillRef>
          <a:effectRef idx="0">
            <a:schemeClr val="accent6"/>
          </a:effectRef>
          <a:fontRef idx="minor">
            <a:schemeClr val="dk1"/>
          </a:fontRef>
        </p:style>
        <p:txBody>
          <a:bodyPr>
            <a:normAutofit/>
          </a:bodyPr>
          <a:lstStyle/>
          <a:p>
            <a:pPr algn="ctr"/>
            <a:r>
              <a:rPr lang="en-GB" sz="4400" dirty="0">
                <a:solidFill>
                  <a:schemeClr val="tx1"/>
                </a:solidFill>
              </a:rPr>
              <a:t>Mental Health &amp; Wellbeing Level 2</a:t>
            </a:r>
          </a:p>
        </p:txBody>
      </p:sp>
      <p:sp>
        <p:nvSpPr>
          <p:cNvPr id="6" name="TextBox 5">
            <a:extLst>
              <a:ext uri="{FF2B5EF4-FFF2-40B4-BE49-F238E27FC236}">
                <a16:creationId xmlns:a16="http://schemas.microsoft.com/office/drawing/2014/main" id="{8EAC1EC1-4C71-474C-A046-5450BE4D3874}"/>
              </a:ext>
            </a:extLst>
          </p:cNvPr>
          <p:cNvSpPr txBox="1"/>
          <p:nvPr/>
        </p:nvSpPr>
        <p:spPr>
          <a:xfrm>
            <a:off x="5123543" y="3028890"/>
            <a:ext cx="6226628" cy="646331"/>
          </a:xfrm>
          <a:prstGeom prst="rect">
            <a:avLst/>
          </a:prstGeom>
          <a:noFill/>
        </p:spPr>
        <p:txBody>
          <a:bodyPr wrap="square" rtlCol="0">
            <a:spAutoFit/>
          </a:bodyPr>
          <a:lstStyle/>
          <a:p>
            <a:pPr algn="ctr"/>
            <a:r>
              <a:rPr lang="en-GB" dirty="0"/>
              <a:t>Feeling that I was in a safe, non-judgemental environment to learn and discuss very sensitive and heavy topics</a:t>
            </a:r>
          </a:p>
        </p:txBody>
      </p:sp>
      <p:sp>
        <p:nvSpPr>
          <p:cNvPr id="7" name="TextBox 6">
            <a:extLst>
              <a:ext uri="{FF2B5EF4-FFF2-40B4-BE49-F238E27FC236}">
                <a16:creationId xmlns:a16="http://schemas.microsoft.com/office/drawing/2014/main" id="{244B943A-00E8-4C41-95F0-149E17DE5E53}"/>
              </a:ext>
            </a:extLst>
          </p:cNvPr>
          <p:cNvSpPr txBox="1"/>
          <p:nvPr/>
        </p:nvSpPr>
        <p:spPr>
          <a:xfrm>
            <a:off x="5123543" y="4330673"/>
            <a:ext cx="6226628" cy="923330"/>
          </a:xfrm>
          <a:prstGeom prst="rect">
            <a:avLst/>
          </a:prstGeom>
          <a:noFill/>
        </p:spPr>
        <p:txBody>
          <a:bodyPr wrap="square" rtlCol="0">
            <a:spAutoFit/>
          </a:bodyPr>
          <a:lstStyle/>
          <a:p>
            <a:pPr algn="ctr"/>
            <a:r>
              <a:rPr lang="en-GB" dirty="0"/>
              <a:t>The interaction-I lose concentration easily, so having the whole class interact at all times really helped with my learning</a:t>
            </a:r>
          </a:p>
        </p:txBody>
      </p:sp>
      <p:sp>
        <p:nvSpPr>
          <p:cNvPr id="28" name="TextBox 27">
            <a:extLst>
              <a:ext uri="{FF2B5EF4-FFF2-40B4-BE49-F238E27FC236}">
                <a16:creationId xmlns:a16="http://schemas.microsoft.com/office/drawing/2014/main" id="{EECCC8F1-622B-4178-9C3E-EDF463E5222E}"/>
              </a:ext>
            </a:extLst>
          </p:cNvPr>
          <p:cNvSpPr txBox="1"/>
          <p:nvPr/>
        </p:nvSpPr>
        <p:spPr>
          <a:xfrm>
            <a:off x="5419760" y="809341"/>
            <a:ext cx="6096000" cy="954107"/>
          </a:xfrm>
          <a:prstGeom prst="rect">
            <a:avLst/>
          </a:prstGeom>
          <a:noFill/>
        </p:spPr>
        <p:txBody>
          <a:bodyPr wrap="square">
            <a:spAutoFit/>
          </a:bodyPr>
          <a:lstStyle/>
          <a:p>
            <a:pPr algn="ctr"/>
            <a:r>
              <a:rPr lang="en-GB" sz="2800" dirty="0"/>
              <a:t>Next course: starts Wednesday 4</a:t>
            </a:r>
            <a:r>
              <a:rPr lang="en-GB" sz="2800" baseline="30000" dirty="0"/>
              <a:t>th</a:t>
            </a:r>
            <a:r>
              <a:rPr lang="en-GB" sz="2800" dirty="0"/>
              <a:t> November </a:t>
            </a:r>
          </a:p>
        </p:txBody>
      </p:sp>
      <p:sp>
        <p:nvSpPr>
          <p:cNvPr id="9" name="TextBox 8">
            <a:extLst>
              <a:ext uri="{FF2B5EF4-FFF2-40B4-BE49-F238E27FC236}">
                <a16:creationId xmlns:a16="http://schemas.microsoft.com/office/drawing/2014/main" id="{0AF0B0F9-CD20-438B-BC91-88E6D56B87A3}"/>
              </a:ext>
            </a:extLst>
          </p:cNvPr>
          <p:cNvSpPr txBox="1"/>
          <p:nvPr/>
        </p:nvSpPr>
        <p:spPr>
          <a:xfrm>
            <a:off x="4572000" y="811137"/>
            <a:ext cx="1103086" cy="4508927"/>
          </a:xfrm>
          <a:prstGeom prst="rect">
            <a:avLst/>
          </a:prstGeom>
          <a:noFill/>
        </p:spPr>
        <p:txBody>
          <a:bodyPr wrap="square" rtlCol="0">
            <a:spAutoFit/>
          </a:bodyPr>
          <a:lstStyle/>
          <a:p>
            <a:r>
              <a:rPr lang="en-GB" sz="28700" dirty="0">
                <a:solidFill>
                  <a:schemeClr val="bg1">
                    <a:lumMod val="95000"/>
                  </a:schemeClr>
                </a:solidFill>
                <a:latin typeface="Times New Roman" panose="02020603050405020304" pitchFamily="18" charset="0"/>
                <a:cs typeface="Times New Roman" panose="02020603050405020304" pitchFamily="18" charset="0"/>
              </a:rPr>
              <a:t>“</a:t>
            </a:r>
            <a:endParaRPr lang="en-GB"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921381D-91B5-4AFA-83CF-10A2FAA7E205}"/>
              </a:ext>
            </a:extLst>
          </p:cNvPr>
          <p:cNvSpPr txBox="1"/>
          <p:nvPr/>
        </p:nvSpPr>
        <p:spPr>
          <a:xfrm rot="10800000">
            <a:off x="10920104" y="2641885"/>
            <a:ext cx="1103086" cy="4508927"/>
          </a:xfrm>
          <a:prstGeom prst="rect">
            <a:avLst/>
          </a:prstGeom>
          <a:noFill/>
        </p:spPr>
        <p:txBody>
          <a:bodyPr wrap="square" rtlCol="0">
            <a:spAutoFit/>
          </a:bodyPr>
          <a:lstStyle/>
          <a:p>
            <a:r>
              <a:rPr lang="en-GB" sz="28700" dirty="0">
                <a:solidFill>
                  <a:schemeClr val="bg1">
                    <a:lumMod val="95000"/>
                  </a:schemeClr>
                </a:solidFill>
                <a:latin typeface="Times New Roman" panose="02020603050405020304" pitchFamily="18" charset="0"/>
                <a:cs typeface="Times New Roman" panose="02020603050405020304" pitchFamily="18" charset="0"/>
              </a:rPr>
              <a:t>“</a:t>
            </a:r>
            <a:endParaRPr lang="en-GB"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E9CBA0D3-CC65-4E9F-8350-1B66CE17C2E9}"/>
              </a:ext>
            </a:extLst>
          </p:cNvPr>
          <p:cNvSpPr txBox="1"/>
          <p:nvPr/>
        </p:nvSpPr>
        <p:spPr>
          <a:xfrm>
            <a:off x="4937160" y="6050943"/>
            <a:ext cx="7061200" cy="369332"/>
          </a:xfrm>
          <a:prstGeom prst="rect">
            <a:avLst/>
          </a:prstGeom>
          <a:noFill/>
        </p:spPr>
        <p:txBody>
          <a:bodyPr wrap="square">
            <a:spAutoFit/>
          </a:bodyPr>
          <a:lstStyle/>
          <a:p>
            <a:r>
              <a:rPr lang="en-GB" dirty="0"/>
              <a:t>For more info: http://</a:t>
            </a:r>
            <a:r>
              <a:rPr lang="en-GB" dirty="0">
                <a:solidFill>
                  <a:srgbClr val="00B0F0"/>
                </a:solidFill>
              </a:rPr>
              <a:t>bit.ly/pandaMH</a:t>
            </a:r>
          </a:p>
        </p:txBody>
      </p:sp>
    </p:spTree>
    <p:extLst>
      <p:ext uri="{BB962C8B-B14F-4D97-AF65-F5344CB8AC3E}">
        <p14:creationId xmlns:p14="http://schemas.microsoft.com/office/powerpoint/2010/main" val="190621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7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8" name="Rectangle 78">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99" name="Rectangle 80">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00" name="Rectangle 82">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1" name="Group 8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6" name="Straight Connector 85">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02" name="Rectangle 89">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late, grass, flower, table&#10;&#10;Description automatically generated">
            <a:extLst>
              <a:ext uri="{FF2B5EF4-FFF2-40B4-BE49-F238E27FC236}">
                <a16:creationId xmlns:a16="http://schemas.microsoft.com/office/drawing/2014/main" id="{8BFB2F4D-B9EC-4FF6-8817-96316D01C042}"/>
              </a:ext>
            </a:extLst>
          </p:cNvPr>
          <p:cNvPicPr>
            <a:picLocks noChangeAspect="1"/>
          </p:cNvPicPr>
          <p:nvPr/>
        </p:nvPicPr>
        <p:blipFill rotWithShape="1">
          <a:blip r:embed="rId3"/>
          <a:srcRect t="7869" b="1038"/>
          <a:stretch/>
        </p:blipFill>
        <p:spPr>
          <a:xfrm>
            <a:off x="20" y="10"/>
            <a:ext cx="12191979" cy="6857990"/>
          </a:xfrm>
          <a:prstGeom prst="rect">
            <a:avLst/>
          </a:prstGeom>
        </p:spPr>
      </p:pic>
      <p:sp>
        <p:nvSpPr>
          <p:cNvPr id="103" name="Rectangle 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04" name="Rectangle 93">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EE397F">
              <a:alpha val="40000"/>
            </a:srgbClr>
          </a:solidFill>
          <a:ln w="6350" cap="sq" cmpd="sng" algn="ctr">
            <a:noFill/>
            <a:prstDash val="solid"/>
            <a:miter lim="800000"/>
          </a:ln>
          <a:effectLst/>
        </p:spPr>
      </p:sp>
      <p:sp>
        <p:nvSpPr>
          <p:cNvPr id="96" name="Rectangle 95">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cap="all" spc="-100">
                <a:solidFill>
                  <a:schemeClr val="tx1"/>
                </a:solidFill>
              </a:rPr>
              <a:t>These are strange times</a:t>
            </a:r>
          </a:p>
        </p:txBody>
      </p:sp>
    </p:spTree>
    <p:extLst>
      <p:ext uri="{BB962C8B-B14F-4D97-AF65-F5344CB8AC3E}">
        <p14:creationId xmlns:p14="http://schemas.microsoft.com/office/powerpoint/2010/main" val="165101855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5" name="Rectangle 3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7" name="Rectangle 3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9" name="Group 3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0" name="Straight Connector 3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44" name="Rectangle 4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Content Placeholder 22">
            <a:extLst>
              <a:ext uri="{FF2B5EF4-FFF2-40B4-BE49-F238E27FC236}">
                <a16:creationId xmlns:a16="http://schemas.microsoft.com/office/drawing/2014/main" id="{87F7FD94-CA46-45DA-BBE5-0031F0842A50}"/>
              </a:ext>
            </a:extLst>
          </p:cNvPr>
          <p:cNvPicPr>
            <a:picLocks noGrp="1" noChangeAspect="1"/>
          </p:cNvPicPr>
          <p:nvPr>
            <p:ph sz="half" idx="1"/>
          </p:nvPr>
        </p:nvPicPr>
        <p:blipFill rotWithShape="1">
          <a:blip r:embed="rId3"/>
          <a:srcRect t="1942" b="11520"/>
          <a:stretch/>
        </p:blipFill>
        <p:spPr>
          <a:xfrm>
            <a:off x="-1" y="10"/>
            <a:ext cx="12192000" cy="6857988"/>
          </a:xfrm>
          <a:prstGeom prst="rect">
            <a:avLst/>
          </a:prstGeom>
        </p:spPr>
      </p:pic>
      <p:sp>
        <p:nvSpPr>
          <p:cNvPr id="46" name="Rectangle 45">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24000">
                <a:schemeClr val="bg1">
                  <a:alpha val="20000"/>
                </a:schemeClr>
              </a:gs>
              <a:gs pos="78000">
                <a:schemeClr val="bg1">
                  <a:alpha val="30000"/>
                </a:schemeClr>
              </a:gs>
              <a:gs pos="50000">
                <a:schemeClr val="bg1">
                  <a:alpha val="30000"/>
                </a:schemeClr>
              </a:gs>
              <a:gs pos="100000">
                <a:schemeClr val="bg1">
                  <a:alpha val="40000"/>
                </a:schemeClr>
              </a:gs>
              <a:gs pos="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3400" spc="-100" dirty="0">
                <a:solidFill>
                  <a:schemeClr val="tx1"/>
                </a:solidFill>
                <a:latin typeface="Museo 700" panose="02000000000000000000" pitchFamily="50" charset="0"/>
              </a:rPr>
              <a:t>Your own personal smoke alarm – the amygdala</a:t>
            </a:r>
          </a:p>
        </p:txBody>
      </p:sp>
      <p:sp>
        <p:nvSpPr>
          <p:cNvPr id="26" name="TextBox 25">
            <a:extLst>
              <a:ext uri="{FF2B5EF4-FFF2-40B4-BE49-F238E27FC236}">
                <a16:creationId xmlns:a16="http://schemas.microsoft.com/office/drawing/2014/main" id="{9D292B3A-7184-43FC-995A-C392E76831D8}"/>
              </a:ext>
            </a:extLst>
          </p:cNvPr>
          <p:cNvSpPr txBox="1"/>
          <p:nvPr/>
        </p:nvSpPr>
        <p:spPr>
          <a:xfrm>
            <a:off x="4669971" y="5802086"/>
            <a:ext cx="6966858" cy="369332"/>
          </a:xfrm>
          <a:prstGeom prst="rect">
            <a:avLst/>
          </a:prstGeom>
          <a:noFill/>
        </p:spPr>
        <p:txBody>
          <a:bodyPr wrap="square" rtlCol="0">
            <a:spAutoFit/>
          </a:bodyPr>
          <a:lstStyle/>
          <a:p>
            <a:pPr>
              <a:spcAft>
                <a:spcPts val="600"/>
              </a:spcAft>
            </a:pPr>
            <a:r>
              <a:rPr lang="en-GB" dirty="0"/>
              <a:t>The question is … is your toast overdone or is your house on fire?</a:t>
            </a:r>
            <a:endParaRPr lang="en-GB"/>
          </a:p>
        </p:txBody>
      </p:sp>
    </p:spTree>
    <p:extLst>
      <p:ext uri="{BB962C8B-B14F-4D97-AF65-F5344CB8AC3E}">
        <p14:creationId xmlns:p14="http://schemas.microsoft.com/office/powerpoint/2010/main" val="13280175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438148" y="373629"/>
            <a:ext cx="11296651" cy="994456"/>
          </a:xfrm>
        </p:spPr>
        <p:txBody>
          <a:bodyPr>
            <a:normAutofit fontScale="90000"/>
          </a:bodyPr>
          <a:lstStyle/>
          <a:p>
            <a:r>
              <a:rPr lang="en-GB" dirty="0">
                <a:latin typeface="Museo 700" panose="02000000000000000000" pitchFamily="50" charset="0"/>
              </a:rPr>
              <a:t>The smoke alarm goes off … The result – The 3 Fs</a:t>
            </a:r>
          </a:p>
        </p:txBody>
      </p:sp>
      <p:pic>
        <p:nvPicPr>
          <p:cNvPr id="14" name="Picture 13" descr="A picture containing shirt, room&#10;&#10;Description automatically generated">
            <a:extLst>
              <a:ext uri="{FF2B5EF4-FFF2-40B4-BE49-F238E27FC236}">
                <a16:creationId xmlns:a16="http://schemas.microsoft.com/office/drawing/2014/main" id="{0268205D-474C-46AA-A7E2-0600CE39949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75185" y1="33056" x2="75185" y2="33056"/>
                        <a14:foregroundMark x1="76852" y1="28796" x2="73519" y2="36019"/>
                        <a14:foregroundMark x1="73519" y1="36019" x2="73056" y2="39167"/>
                        <a14:foregroundMark x1="76852" y1="27315" x2="72685" y2="21574"/>
                        <a14:foregroundMark x1="72685" y1="21574" x2="65093" y2="20648"/>
                        <a14:foregroundMark x1="65093" y1="20648" x2="64815" y2="18426"/>
                        <a14:foregroundMark x1="58889" y1="21759" x2="58889" y2="21759"/>
                        <a14:foregroundMark x1="59907" y1="38704" x2="58704" y2="38704"/>
                        <a14:foregroundMark x1="61019" y1="42963" x2="61389" y2="44630"/>
                        <a14:foregroundMark x1="55278" y1="41944" x2="58889" y2="44259"/>
                        <a14:foregroundMark x1="51019" y1="43426" x2="51019" y2="43426"/>
                        <a14:foregroundMark x1="50463" y1="44259" x2="50463" y2="44259"/>
                        <a14:foregroundMark x1="69259" y1="40648" x2="69259" y2="40648"/>
                        <a14:foregroundMark x1="66296" y1="48889" x2="66296" y2="48889"/>
                        <a14:foregroundMark x1="65000" y1="53796" x2="65000" y2="53796"/>
                        <a14:foregroundMark x1="63519" y1="46759" x2="65000" y2="52037"/>
                        <a14:foregroundMark x1="60556" y1="61759" x2="64352" y2="52870"/>
                        <a14:foregroundMark x1="49167" y1="59074" x2="50185" y2="58611"/>
                      </a14:backgroundRemoval>
                    </a14:imgEffect>
                  </a14:imgLayer>
                </a14:imgProps>
              </a:ext>
            </a:extLst>
          </a:blip>
          <a:srcRect l="15949" t="7970" r="10628" b="21794"/>
          <a:stretch/>
        </p:blipFill>
        <p:spPr>
          <a:xfrm>
            <a:off x="4298772" y="1601817"/>
            <a:ext cx="3575402" cy="3420127"/>
          </a:xfrm>
          <a:prstGeom prst="rect">
            <a:avLst/>
          </a:prstGeom>
        </p:spPr>
      </p:pic>
      <p:pic>
        <p:nvPicPr>
          <p:cNvPr id="6" name="Content Placeholder 5" descr="A close up of a logo&#10;&#10;Description automatically generated">
            <a:extLst>
              <a:ext uri="{FF2B5EF4-FFF2-40B4-BE49-F238E27FC236}">
                <a16:creationId xmlns:a16="http://schemas.microsoft.com/office/drawing/2014/main" id="{60062198-5B4D-4720-B786-BF84362C86D7}"/>
              </a:ext>
            </a:extLst>
          </p:cNvPr>
          <p:cNvPicPr>
            <a:picLocks noGrp="1" noChangeAspect="1"/>
          </p:cNvPicPr>
          <p:nvPr>
            <p:ph sz="half" idx="2"/>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17947" t="13197" r="23679" b="25302"/>
          <a:stretch/>
        </p:blipFill>
        <p:spPr>
          <a:xfrm>
            <a:off x="640223" y="1340840"/>
            <a:ext cx="2598719" cy="2737955"/>
          </a:xfrm>
        </p:spPr>
      </p:pic>
      <p:sp>
        <p:nvSpPr>
          <p:cNvPr id="17" name="TextBox 16">
            <a:extLst>
              <a:ext uri="{FF2B5EF4-FFF2-40B4-BE49-F238E27FC236}">
                <a16:creationId xmlns:a16="http://schemas.microsoft.com/office/drawing/2014/main" id="{92DBA1E1-2A87-4900-9B2C-A3663B290E27}"/>
              </a:ext>
            </a:extLst>
          </p:cNvPr>
          <p:cNvSpPr txBox="1"/>
          <p:nvPr/>
        </p:nvSpPr>
        <p:spPr>
          <a:xfrm>
            <a:off x="10188593" y="5176355"/>
            <a:ext cx="3609975" cy="769441"/>
          </a:xfrm>
          <a:prstGeom prst="rect">
            <a:avLst/>
          </a:prstGeom>
          <a:noFill/>
        </p:spPr>
        <p:txBody>
          <a:bodyPr wrap="square" rtlCol="0">
            <a:spAutoFit/>
          </a:bodyPr>
          <a:lstStyle/>
          <a:p>
            <a:r>
              <a:rPr lang="en-GB" sz="4400" dirty="0" err="1"/>
              <a:t>reeze</a:t>
            </a:r>
            <a:endParaRPr lang="en-GB" sz="4400" dirty="0"/>
          </a:p>
        </p:txBody>
      </p:sp>
      <p:pic>
        <p:nvPicPr>
          <p:cNvPr id="18" name="Picture 17" descr="A picture containing perfume, glass&#10;&#10;Description automatically generated">
            <a:extLst>
              <a:ext uri="{FF2B5EF4-FFF2-40B4-BE49-F238E27FC236}">
                <a16:creationId xmlns:a16="http://schemas.microsoft.com/office/drawing/2014/main" id="{598DB155-DDC0-41F3-B614-493CDB33F79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23148" y1="61389" x2="23148" y2="61389"/>
                        <a14:foregroundMark x1="42778" y1="74907" x2="42778" y2="74907"/>
                        <a14:foregroundMark x1="50833" y1="74907" x2="50833" y2="74907"/>
                        <a14:foregroundMark x1="73241" y1="69167" x2="73241" y2="69167"/>
                      </a14:backgroundRemoval>
                    </a14:imgEffect>
                  </a14:imgLayer>
                </a14:imgProps>
              </a:ext>
            </a:extLst>
          </a:blip>
          <a:srcRect l="13115" t="19353" r="17055" b="16331"/>
          <a:stretch/>
        </p:blipFill>
        <p:spPr>
          <a:xfrm>
            <a:off x="7324306" y="3265812"/>
            <a:ext cx="3246199" cy="2989944"/>
          </a:xfrm>
          <a:prstGeom prst="rect">
            <a:avLst/>
          </a:prstGeom>
        </p:spPr>
      </p:pic>
      <p:sp>
        <p:nvSpPr>
          <p:cNvPr id="13" name="TextBox 12">
            <a:extLst>
              <a:ext uri="{FF2B5EF4-FFF2-40B4-BE49-F238E27FC236}">
                <a16:creationId xmlns:a16="http://schemas.microsoft.com/office/drawing/2014/main" id="{DF050DAA-D61A-46BD-A4D3-38B7D8CCE215}"/>
              </a:ext>
            </a:extLst>
          </p:cNvPr>
          <p:cNvSpPr txBox="1"/>
          <p:nvPr/>
        </p:nvSpPr>
        <p:spPr>
          <a:xfrm>
            <a:off x="2653253" y="3265812"/>
            <a:ext cx="1332957" cy="769441"/>
          </a:xfrm>
          <a:prstGeom prst="rect">
            <a:avLst/>
          </a:prstGeom>
          <a:noFill/>
        </p:spPr>
        <p:txBody>
          <a:bodyPr wrap="square" rtlCol="0">
            <a:spAutoFit/>
          </a:bodyPr>
          <a:lstStyle/>
          <a:p>
            <a:r>
              <a:rPr lang="en-GB" sz="4400" dirty="0"/>
              <a:t>light</a:t>
            </a:r>
          </a:p>
        </p:txBody>
      </p:sp>
      <p:sp>
        <p:nvSpPr>
          <p:cNvPr id="15" name="TextBox 14">
            <a:extLst>
              <a:ext uri="{FF2B5EF4-FFF2-40B4-BE49-F238E27FC236}">
                <a16:creationId xmlns:a16="http://schemas.microsoft.com/office/drawing/2014/main" id="{6EB5BC07-A062-4761-B61E-28071314DDB8}"/>
              </a:ext>
            </a:extLst>
          </p:cNvPr>
          <p:cNvSpPr txBox="1"/>
          <p:nvPr/>
        </p:nvSpPr>
        <p:spPr>
          <a:xfrm>
            <a:off x="5479933" y="4179933"/>
            <a:ext cx="1430452" cy="769441"/>
          </a:xfrm>
          <a:prstGeom prst="rect">
            <a:avLst/>
          </a:prstGeom>
          <a:noFill/>
        </p:spPr>
        <p:txBody>
          <a:bodyPr wrap="square" rtlCol="0">
            <a:spAutoFit/>
          </a:bodyPr>
          <a:lstStyle/>
          <a:p>
            <a:r>
              <a:rPr lang="en-GB" sz="4400" dirty="0" err="1"/>
              <a:t>ight</a:t>
            </a:r>
            <a:endParaRPr lang="en-GB" sz="4400" dirty="0"/>
          </a:p>
        </p:txBody>
      </p:sp>
    </p:spTree>
    <p:extLst>
      <p:ext uri="{BB962C8B-B14F-4D97-AF65-F5344CB8AC3E}">
        <p14:creationId xmlns:p14="http://schemas.microsoft.com/office/powerpoint/2010/main" val="36218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80">
                                          <p:stCondLst>
                                            <p:cond delay="0"/>
                                          </p:stCondLst>
                                        </p:cTn>
                                        <p:tgtEl>
                                          <p:spTgt spid="14"/>
                                        </p:tgtEl>
                                      </p:cBhvr>
                                    </p:animEffect>
                                    <p:anim calcmode="lin" valueType="num">
                                      <p:cBhvr>
                                        <p:cTn id="1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3" dur="26">
                                          <p:stCondLst>
                                            <p:cond delay="650"/>
                                          </p:stCondLst>
                                        </p:cTn>
                                        <p:tgtEl>
                                          <p:spTgt spid="14"/>
                                        </p:tgtEl>
                                      </p:cBhvr>
                                      <p:to x="100000" y="60000"/>
                                    </p:animScale>
                                    <p:animScale>
                                      <p:cBhvr>
                                        <p:cTn id="24" dur="166" decel="50000">
                                          <p:stCondLst>
                                            <p:cond delay="676"/>
                                          </p:stCondLst>
                                        </p:cTn>
                                        <p:tgtEl>
                                          <p:spTgt spid="14"/>
                                        </p:tgtEl>
                                      </p:cBhvr>
                                      <p:to x="100000" y="100000"/>
                                    </p:animScale>
                                    <p:animScale>
                                      <p:cBhvr>
                                        <p:cTn id="25" dur="26">
                                          <p:stCondLst>
                                            <p:cond delay="1312"/>
                                          </p:stCondLst>
                                        </p:cTn>
                                        <p:tgtEl>
                                          <p:spTgt spid="14"/>
                                        </p:tgtEl>
                                      </p:cBhvr>
                                      <p:to x="100000" y="80000"/>
                                    </p:animScale>
                                    <p:animScale>
                                      <p:cBhvr>
                                        <p:cTn id="26" dur="166" decel="50000">
                                          <p:stCondLst>
                                            <p:cond delay="1338"/>
                                          </p:stCondLst>
                                        </p:cTn>
                                        <p:tgtEl>
                                          <p:spTgt spid="14"/>
                                        </p:tgtEl>
                                      </p:cBhvr>
                                      <p:to x="100000" y="100000"/>
                                    </p:animScale>
                                    <p:animScale>
                                      <p:cBhvr>
                                        <p:cTn id="27" dur="26">
                                          <p:stCondLst>
                                            <p:cond delay="1642"/>
                                          </p:stCondLst>
                                        </p:cTn>
                                        <p:tgtEl>
                                          <p:spTgt spid="14"/>
                                        </p:tgtEl>
                                      </p:cBhvr>
                                      <p:to x="100000" y="90000"/>
                                    </p:animScale>
                                    <p:animScale>
                                      <p:cBhvr>
                                        <p:cTn id="28" dur="166" decel="50000">
                                          <p:stCondLst>
                                            <p:cond delay="1668"/>
                                          </p:stCondLst>
                                        </p:cTn>
                                        <p:tgtEl>
                                          <p:spTgt spid="14"/>
                                        </p:tgtEl>
                                      </p:cBhvr>
                                      <p:to x="100000" y="100000"/>
                                    </p:animScale>
                                    <p:animScale>
                                      <p:cBhvr>
                                        <p:cTn id="29" dur="26">
                                          <p:stCondLst>
                                            <p:cond delay="1808"/>
                                          </p:stCondLst>
                                        </p:cTn>
                                        <p:tgtEl>
                                          <p:spTgt spid="14"/>
                                        </p:tgtEl>
                                      </p:cBhvr>
                                      <p:to x="100000" y="95000"/>
                                    </p:animScale>
                                    <p:animScale>
                                      <p:cBhvr>
                                        <p:cTn id="30" dur="166" decel="50000">
                                          <p:stCondLst>
                                            <p:cond delay="1834"/>
                                          </p:stCondLst>
                                        </p:cTn>
                                        <p:tgtEl>
                                          <p:spTgt spid="14"/>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80">
                                          <p:stCondLst>
                                            <p:cond delay="0"/>
                                          </p:stCondLst>
                                        </p:cTn>
                                        <p:tgtEl>
                                          <p:spTgt spid="15"/>
                                        </p:tgtEl>
                                      </p:cBhvr>
                                    </p:animEffect>
                                    <p:anim calcmode="lin" valueType="num">
                                      <p:cBhvr>
                                        <p:cTn id="3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9" dur="26">
                                          <p:stCondLst>
                                            <p:cond delay="650"/>
                                          </p:stCondLst>
                                        </p:cTn>
                                        <p:tgtEl>
                                          <p:spTgt spid="15"/>
                                        </p:tgtEl>
                                      </p:cBhvr>
                                      <p:to x="100000" y="60000"/>
                                    </p:animScale>
                                    <p:animScale>
                                      <p:cBhvr>
                                        <p:cTn id="40" dur="166" decel="50000">
                                          <p:stCondLst>
                                            <p:cond delay="676"/>
                                          </p:stCondLst>
                                        </p:cTn>
                                        <p:tgtEl>
                                          <p:spTgt spid="15"/>
                                        </p:tgtEl>
                                      </p:cBhvr>
                                      <p:to x="100000" y="100000"/>
                                    </p:animScale>
                                    <p:animScale>
                                      <p:cBhvr>
                                        <p:cTn id="41" dur="26">
                                          <p:stCondLst>
                                            <p:cond delay="1312"/>
                                          </p:stCondLst>
                                        </p:cTn>
                                        <p:tgtEl>
                                          <p:spTgt spid="15"/>
                                        </p:tgtEl>
                                      </p:cBhvr>
                                      <p:to x="100000" y="80000"/>
                                    </p:animScale>
                                    <p:animScale>
                                      <p:cBhvr>
                                        <p:cTn id="42" dur="166" decel="50000">
                                          <p:stCondLst>
                                            <p:cond delay="1338"/>
                                          </p:stCondLst>
                                        </p:cTn>
                                        <p:tgtEl>
                                          <p:spTgt spid="15"/>
                                        </p:tgtEl>
                                      </p:cBhvr>
                                      <p:to x="100000" y="100000"/>
                                    </p:animScale>
                                    <p:animScale>
                                      <p:cBhvr>
                                        <p:cTn id="43" dur="26">
                                          <p:stCondLst>
                                            <p:cond delay="1642"/>
                                          </p:stCondLst>
                                        </p:cTn>
                                        <p:tgtEl>
                                          <p:spTgt spid="15"/>
                                        </p:tgtEl>
                                      </p:cBhvr>
                                      <p:to x="100000" y="90000"/>
                                    </p:animScale>
                                    <p:animScale>
                                      <p:cBhvr>
                                        <p:cTn id="44" dur="166" decel="50000">
                                          <p:stCondLst>
                                            <p:cond delay="1668"/>
                                          </p:stCondLst>
                                        </p:cTn>
                                        <p:tgtEl>
                                          <p:spTgt spid="15"/>
                                        </p:tgtEl>
                                      </p:cBhvr>
                                      <p:to x="100000" y="100000"/>
                                    </p:animScale>
                                    <p:animScale>
                                      <p:cBhvr>
                                        <p:cTn id="45" dur="26">
                                          <p:stCondLst>
                                            <p:cond delay="1808"/>
                                          </p:stCondLst>
                                        </p:cTn>
                                        <p:tgtEl>
                                          <p:spTgt spid="15"/>
                                        </p:tgtEl>
                                      </p:cBhvr>
                                      <p:to x="100000" y="95000"/>
                                    </p:animScale>
                                    <p:animScale>
                                      <p:cBhvr>
                                        <p:cTn id="46" dur="166" decel="50000">
                                          <p:stCondLst>
                                            <p:cond delay="1834"/>
                                          </p:stCondLst>
                                        </p:cTn>
                                        <p:tgtEl>
                                          <p:spTgt spid="15"/>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randombar(horizontal)">
                                      <p:cBhvr>
                                        <p:cTn id="51" dur="500"/>
                                        <p:tgtEl>
                                          <p:spTgt spid="18"/>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randombar(horizontal)">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3">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automatically generated">
            <a:extLst>
              <a:ext uri="{FF2B5EF4-FFF2-40B4-BE49-F238E27FC236}">
                <a16:creationId xmlns:a16="http://schemas.microsoft.com/office/drawing/2014/main" id="{B5C2608A-038A-4DA8-B1B3-190B8491F046}"/>
              </a:ext>
            </a:extLst>
          </p:cNvPr>
          <p:cNvPicPr>
            <a:picLocks noChangeAspect="1"/>
          </p:cNvPicPr>
          <p:nvPr/>
        </p:nvPicPr>
        <p:blipFill>
          <a:blip r:embed="rId4"/>
          <a:stretch>
            <a:fillRect/>
          </a:stretch>
        </p:blipFill>
        <p:spPr>
          <a:xfrm>
            <a:off x="800045" y="645106"/>
            <a:ext cx="5888531" cy="5564663"/>
          </a:xfrm>
          <a:prstGeom prst="rect">
            <a:avLst/>
          </a:prstGeom>
        </p:spPr>
      </p:pic>
      <p:sp>
        <p:nvSpPr>
          <p:cNvPr id="29" name="Rectangle 28">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1" name="Rectangle 30">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7957225" y="1559768"/>
            <a:ext cx="2978281" cy="3135379"/>
          </a:xfrm>
        </p:spPr>
        <p:txBody>
          <a:bodyPr vert="horz" lIns="91440" tIns="45720" rIns="91440" bIns="45720" rtlCol="0" anchor="ctr">
            <a:normAutofit/>
          </a:bodyPr>
          <a:lstStyle/>
          <a:p>
            <a:pPr algn="ctr">
              <a:lnSpc>
                <a:spcPct val="83000"/>
              </a:lnSpc>
            </a:pPr>
            <a:r>
              <a:rPr lang="en-US" sz="3000" spc="-100" dirty="0">
                <a:solidFill>
                  <a:schemeClr val="bg1"/>
                </a:solidFill>
                <a:latin typeface="Museo 700" panose="02000000000000000000" pitchFamily="50" charset="0"/>
              </a:rPr>
              <a:t>The symptoms</a:t>
            </a:r>
            <a:br>
              <a:rPr lang="en-US" sz="3000" spc="-100" dirty="0">
                <a:solidFill>
                  <a:schemeClr val="bg1"/>
                </a:solidFill>
                <a:latin typeface="Museo 700" panose="02000000000000000000" pitchFamily="50" charset="0"/>
              </a:rPr>
            </a:br>
            <a:br>
              <a:rPr lang="en-US" sz="3000" spc="-100" dirty="0">
                <a:solidFill>
                  <a:schemeClr val="bg1"/>
                </a:solidFill>
                <a:latin typeface="Museo 700" panose="02000000000000000000" pitchFamily="50" charset="0"/>
              </a:rPr>
            </a:br>
            <a:br>
              <a:rPr lang="en-US" sz="3000" spc="-100" dirty="0">
                <a:solidFill>
                  <a:schemeClr val="bg1"/>
                </a:solidFill>
                <a:latin typeface="Museo 700" panose="02000000000000000000" pitchFamily="50" charset="0"/>
              </a:rPr>
            </a:br>
            <a:br>
              <a:rPr lang="en-US" sz="3000" spc="-100" dirty="0">
                <a:solidFill>
                  <a:schemeClr val="bg1"/>
                </a:solidFill>
                <a:latin typeface="Museo 700" panose="02000000000000000000" pitchFamily="50" charset="0"/>
              </a:rPr>
            </a:br>
            <a:br>
              <a:rPr lang="en-US" sz="3000" spc="-100" dirty="0">
                <a:solidFill>
                  <a:schemeClr val="bg1"/>
                </a:solidFill>
                <a:latin typeface="Museo 700" panose="02000000000000000000" pitchFamily="50" charset="0"/>
              </a:rPr>
            </a:br>
            <a:br>
              <a:rPr lang="en-US" sz="3000" spc="-100" dirty="0">
                <a:solidFill>
                  <a:schemeClr val="bg1"/>
                </a:solidFill>
                <a:latin typeface="Museo 700" panose="02000000000000000000" pitchFamily="50" charset="0"/>
              </a:rPr>
            </a:br>
            <a:r>
              <a:rPr lang="en-US" sz="3000" spc="-100" dirty="0">
                <a:solidFill>
                  <a:schemeClr val="bg1"/>
                </a:solidFill>
                <a:latin typeface="Museo 700" panose="02000000000000000000" pitchFamily="50" charset="0"/>
              </a:rPr>
              <a:t>menti.com</a:t>
            </a:r>
          </a:p>
        </p:txBody>
      </p:sp>
      <p:sp>
        <p:nvSpPr>
          <p:cNvPr id="33" name="Rectangle 32">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3768"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 name="Straight Connector 34">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09708"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164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4">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7" name="Rectangle 16">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8"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icture containing animal, food, table, sitting&#10;&#10;Description automatically generated">
            <a:extLst>
              <a:ext uri="{FF2B5EF4-FFF2-40B4-BE49-F238E27FC236}">
                <a16:creationId xmlns:a16="http://schemas.microsoft.com/office/drawing/2014/main" id="{1380B6C6-0941-4177-AD87-34C5050886CB}"/>
              </a:ext>
            </a:extLst>
          </p:cNvPr>
          <p:cNvPicPr>
            <a:picLocks noGrp="1" noChangeAspect="1"/>
          </p:cNvPicPr>
          <p:nvPr>
            <p:ph sz="half" idx="1"/>
          </p:nvPr>
        </p:nvPicPr>
        <p:blipFill rotWithShape="1">
          <a:blip r:embed="rId3"/>
          <a:srcRect l="9091" t="11429" b="25634"/>
          <a:stretch/>
        </p:blipFill>
        <p:spPr>
          <a:xfrm>
            <a:off x="20" y="-1"/>
            <a:ext cx="12191980" cy="6857999"/>
          </a:xfrm>
          <a:prstGeom prst="rect">
            <a:avLst/>
          </a:prstGeom>
        </p:spPr>
      </p:pic>
      <p:sp>
        <p:nvSpPr>
          <p:cNvPr id="29"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6846137" y="727626"/>
            <a:ext cx="4602152" cy="1718225"/>
          </a:xfrm>
        </p:spPr>
        <p:txBody>
          <a:bodyPr vert="horz" lIns="91440" tIns="45720" rIns="91440" bIns="45720" rtlCol="0" anchor="ctr">
            <a:normAutofit fontScale="90000"/>
          </a:bodyPr>
          <a:lstStyle/>
          <a:p>
            <a:r>
              <a:rPr lang="en-US" sz="4400" dirty="0">
                <a:latin typeface="Museo 700" panose="02000000000000000000" pitchFamily="50" charset="0"/>
              </a:rPr>
              <a:t>Seahorses - </a:t>
            </a:r>
            <a:br>
              <a:rPr lang="en-US" sz="4400" dirty="0">
                <a:latin typeface="Museo 700" panose="02000000000000000000" pitchFamily="50" charset="0"/>
              </a:rPr>
            </a:br>
            <a:r>
              <a:rPr lang="en-US" sz="4400" dirty="0">
                <a:latin typeface="Museo 700" panose="02000000000000000000" pitchFamily="50" charset="0"/>
              </a:rPr>
              <a:t>the hippocampus</a:t>
            </a:r>
          </a:p>
        </p:txBody>
      </p:sp>
      <p:sp>
        <p:nvSpPr>
          <p:cNvPr id="6" name="Content Placeholder 5">
            <a:extLst>
              <a:ext uri="{FF2B5EF4-FFF2-40B4-BE49-F238E27FC236}">
                <a16:creationId xmlns:a16="http://schemas.microsoft.com/office/drawing/2014/main" id="{D142A212-00C4-4F83-9B04-2FE4BBFFA6C7}"/>
              </a:ext>
            </a:extLst>
          </p:cNvPr>
          <p:cNvSpPr>
            <a:spLocks noGrp="1"/>
          </p:cNvSpPr>
          <p:nvPr>
            <p:ph sz="half" idx="2"/>
          </p:nvPr>
        </p:nvSpPr>
        <p:spPr>
          <a:xfrm>
            <a:off x="6846137" y="2538920"/>
            <a:ext cx="4602152" cy="3796566"/>
          </a:xfrm>
        </p:spPr>
        <p:txBody>
          <a:bodyPr vert="horz" lIns="91440" tIns="45720" rIns="91440" bIns="45720" rtlCol="0">
            <a:normAutofit/>
          </a:bodyPr>
          <a:lstStyle/>
          <a:p>
            <a:pPr>
              <a:lnSpc>
                <a:spcPct val="100000"/>
              </a:lnSpc>
            </a:pPr>
            <a:r>
              <a:rPr lang="en-GB" sz="2400" dirty="0"/>
              <a:t>The hippocampus plays</a:t>
            </a:r>
            <a:br>
              <a:rPr lang="en-GB" sz="2400" dirty="0"/>
            </a:br>
            <a:r>
              <a:rPr lang="en-GB" sz="2400" dirty="0"/>
              <a:t>a critical role in the formation, organization, and storage</a:t>
            </a:r>
            <a:br>
              <a:rPr lang="en-GB" sz="2400" dirty="0"/>
            </a:br>
            <a:r>
              <a:rPr lang="en-GB" sz="2400" dirty="0"/>
              <a:t>of new memories as well</a:t>
            </a:r>
            <a:br>
              <a:rPr lang="en-GB" sz="2400" dirty="0"/>
            </a:br>
            <a:r>
              <a:rPr lang="en-GB" sz="2400" dirty="0"/>
              <a:t>as connecting certain sensations and emotions</a:t>
            </a:r>
            <a:br>
              <a:rPr lang="en-GB" sz="2400" dirty="0"/>
            </a:br>
            <a:r>
              <a:rPr lang="en-GB" sz="2400" dirty="0"/>
              <a:t>to these memories.</a:t>
            </a:r>
            <a:br>
              <a:rPr lang="en-GB" sz="2400" dirty="0"/>
            </a:br>
            <a:endParaRPr lang="en-GB" sz="2400" dirty="0"/>
          </a:p>
          <a:p>
            <a:pPr marL="0" indent="0">
              <a:lnSpc>
                <a:spcPct val="100000"/>
              </a:lnSpc>
              <a:buNone/>
            </a:pPr>
            <a:r>
              <a:rPr lang="en-GB" sz="1100" dirty="0">
                <a:hlinkClick r:id="rId4"/>
              </a:rPr>
              <a:t>https://www.verywellmind.com/what-is-the-hippocampus-2795231</a:t>
            </a:r>
            <a:endParaRPr lang="en-US" sz="1100" dirty="0"/>
          </a:p>
        </p:txBody>
      </p:sp>
    </p:spTree>
    <p:extLst>
      <p:ext uri="{BB962C8B-B14F-4D97-AF65-F5344CB8AC3E}">
        <p14:creationId xmlns:p14="http://schemas.microsoft.com/office/powerpoint/2010/main" val="4239980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9" name="Rectangle 68">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1" name="Rectangle 70">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3" name="Rectangle 72">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5" name="Group 7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76" name="Straight Connector 75">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0" name="Rectangle 79">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7251E5F8-10B6-41FD-8AB7-85B3B5B1BDD7}"/>
              </a:ext>
            </a:extLst>
          </p:cNvPr>
          <p:cNvPicPr>
            <a:picLocks noChangeAspect="1"/>
          </p:cNvPicPr>
          <p:nvPr/>
        </p:nvPicPr>
        <p:blipFill rotWithShape="1">
          <a:blip r:embed="rId3"/>
          <a:srcRect r="26556" b="-1"/>
          <a:stretch/>
        </p:blipFill>
        <p:spPr>
          <a:xfrm>
            <a:off x="4646383" y="10"/>
            <a:ext cx="7545616"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br>
              <a:rPr lang="en-US" sz="2800" spc="-100" dirty="0">
                <a:solidFill>
                  <a:schemeClr val="tx1"/>
                </a:solidFill>
                <a:latin typeface="Museo 700" panose="02000000000000000000" pitchFamily="50" charset="0"/>
              </a:rPr>
            </a:br>
            <a:r>
              <a:rPr lang="en-US" sz="2800" spc="-100" dirty="0">
                <a:solidFill>
                  <a:schemeClr val="tx1"/>
                </a:solidFill>
                <a:latin typeface="Museo 700" panose="02000000000000000000" pitchFamily="50" charset="0"/>
              </a:rPr>
              <a:t>Let’s reset!</a:t>
            </a:r>
            <a:br>
              <a:rPr lang="en-US" sz="2800" spc="-100" dirty="0">
                <a:solidFill>
                  <a:schemeClr val="tx1"/>
                </a:solidFill>
                <a:latin typeface="Museo 700" panose="02000000000000000000" pitchFamily="50" charset="0"/>
              </a:rPr>
            </a:br>
            <a:br>
              <a:rPr lang="en-US" sz="2800" spc="-100" dirty="0">
                <a:solidFill>
                  <a:schemeClr val="tx1"/>
                </a:solidFill>
                <a:latin typeface="Museo 700" panose="02000000000000000000" pitchFamily="50" charset="0"/>
              </a:rPr>
            </a:br>
            <a:r>
              <a:rPr lang="en-US" sz="2800" spc="-100" dirty="0">
                <a:solidFill>
                  <a:schemeClr val="tx1"/>
                </a:solidFill>
                <a:latin typeface="Museo 700" panose="02000000000000000000" pitchFamily="50" charset="0"/>
              </a:rPr>
              <a:t>Using nice memories</a:t>
            </a:r>
            <a:br>
              <a:rPr lang="en-US" sz="2800" spc="-100" dirty="0">
                <a:solidFill>
                  <a:schemeClr val="tx1"/>
                </a:solidFill>
                <a:latin typeface="Museo 700" panose="02000000000000000000" pitchFamily="50" charset="0"/>
              </a:rPr>
            </a:br>
            <a:br>
              <a:rPr lang="en-US" sz="2800" spc="-100" dirty="0">
                <a:solidFill>
                  <a:schemeClr val="tx1"/>
                </a:solidFill>
                <a:latin typeface="Museo 700" panose="02000000000000000000" pitchFamily="50" charset="0"/>
              </a:rPr>
            </a:br>
            <a:br>
              <a:rPr lang="en-US" sz="2800" spc="-100" dirty="0">
                <a:solidFill>
                  <a:schemeClr val="tx1"/>
                </a:solidFill>
                <a:latin typeface="Museo 700" panose="02000000000000000000" pitchFamily="50" charset="0"/>
              </a:rPr>
            </a:br>
            <a:br>
              <a:rPr lang="en-US" sz="2800" spc="-100" dirty="0">
                <a:solidFill>
                  <a:schemeClr val="tx1"/>
                </a:solidFill>
                <a:latin typeface="Museo 700" panose="02000000000000000000" pitchFamily="50" charset="0"/>
              </a:rPr>
            </a:br>
            <a:r>
              <a:rPr lang="en-US" sz="2800" spc="-100" dirty="0">
                <a:solidFill>
                  <a:schemeClr val="tx1"/>
                </a:solidFill>
                <a:latin typeface="Museo 700" panose="02000000000000000000" pitchFamily="50" charset="0"/>
              </a:rPr>
              <a:t>menti.com</a:t>
            </a:r>
          </a:p>
        </p:txBody>
      </p:sp>
    </p:spTree>
    <p:extLst>
      <p:ext uri="{BB962C8B-B14F-4D97-AF65-F5344CB8AC3E}">
        <p14:creationId xmlns:p14="http://schemas.microsoft.com/office/powerpoint/2010/main" val="265317423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2">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5" name="Rectangle 14">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6" name="Rectangle 16">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large body of water&#10;&#10;Description automatically generated">
            <a:extLst>
              <a:ext uri="{FF2B5EF4-FFF2-40B4-BE49-F238E27FC236}">
                <a16:creationId xmlns:a16="http://schemas.microsoft.com/office/drawing/2014/main" id="{78A9921A-EF3B-44C0-A4B8-88223E6CE80A}"/>
              </a:ext>
            </a:extLst>
          </p:cNvPr>
          <p:cNvPicPr>
            <a:picLocks noGrp="1" noChangeAspect="1"/>
          </p:cNvPicPr>
          <p:nvPr>
            <p:ph sz="half" idx="1"/>
          </p:nvPr>
        </p:nvPicPr>
        <p:blipFill rotWithShape="1">
          <a:blip r:embed="rId3"/>
          <a:srcRect t="8976" r="9091" b="14701"/>
          <a:stretch/>
        </p:blipFill>
        <p:spPr>
          <a:xfrm>
            <a:off x="20" y="-1"/>
            <a:ext cx="12191980" cy="6857999"/>
          </a:xfrm>
          <a:prstGeom prst="rect">
            <a:avLst/>
          </a:prstGeom>
        </p:spPr>
      </p:pic>
      <p:sp>
        <p:nvSpPr>
          <p:cNvPr id="27" name="Rectangle 1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774043" y="478482"/>
            <a:ext cx="4602152" cy="1718225"/>
          </a:xfrm>
        </p:spPr>
        <p:txBody>
          <a:bodyPr vert="horz" lIns="91440" tIns="45720" rIns="91440" bIns="45720" rtlCol="0" anchor="ctr">
            <a:normAutofit fontScale="90000"/>
          </a:bodyPr>
          <a:lstStyle/>
          <a:p>
            <a:r>
              <a:rPr lang="en-US" sz="4400" dirty="0">
                <a:latin typeface="Museo 700" panose="02000000000000000000" pitchFamily="50" charset="0"/>
              </a:rPr>
              <a:t>The solutions  - we’re all different</a:t>
            </a:r>
          </a:p>
        </p:txBody>
      </p:sp>
      <p:pic>
        <p:nvPicPr>
          <p:cNvPr id="8" name="Content Placeholder 7" descr="A bench next to a body of water&#10;&#10;Description automatically generated">
            <a:extLst>
              <a:ext uri="{FF2B5EF4-FFF2-40B4-BE49-F238E27FC236}">
                <a16:creationId xmlns:a16="http://schemas.microsoft.com/office/drawing/2014/main" id="{9EA35630-824D-4F4F-B7BB-87E3BD1ED986}"/>
              </a:ext>
            </a:extLst>
          </p:cNvPr>
          <p:cNvPicPr>
            <a:picLocks noGrp="1" noChangeAspect="1"/>
          </p:cNvPicPr>
          <p:nvPr>
            <p:ph sz="half" idx="2"/>
          </p:nvPr>
        </p:nvPicPr>
        <p:blipFill>
          <a:blip r:embed="rId4"/>
          <a:stretch>
            <a:fillRect/>
          </a:stretch>
        </p:blipFill>
        <p:spPr>
          <a:xfrm>
            <a:off x="6270536" y="580080"/>
            <a:ext cx="3047505" cy="1772950"/>
          </a:xfrm>
          <a:prstGeom prst="rect">
            <a:avLst/>
          </a:prstGeom>
          <a:ln>
            <a:noFill/>
          </a:ln>
          <a:effectLst>
            <a:outerShdw blurRad="292100" dist="139700" dir="2700000" algn="tl" rotWithShape="0">
              <a:srgbClr val="333333">
                <a:alpha val="65000"/>
              </a:srgbClr>
            </a:outerShdw>
          </a:effectLst>
        </p:spPr>
      </p:pic>
      <p:pic>
        <p:nvPicPr>
          <p:cNvPr id="10" name="Picture 9" descr="A bedroom with a bed in a room&#10;&#10;Description automatically generated">
            <a:extLst>
              <a:ext uri="{FF2B5EF4-FFF2-40B4-BE49-F238E27FC236}">
                <a16:creationId xmlns:a16="http://schemas.microsoft.com/office/drawing/2014/main" id="{C6577C47-64C6-4F9E-A44C-752FF9CD9602}"/>
              </a:ext>
            </a:extLst>
          </p:cNvPr>
          <p:cNvPicPr>
            <a:picLocks noChangeAspect="1"/>
          </p:cNvPicPr>
          <p:nvPr/>
        </p:nvPicPr>
        <p:blipFill>
          <a:blip r:embed="rId5"/>
          <a:stretch>
            <a:fillRect/>
          </a:stretch>
        </p:blipFill>
        <p:spPr>
          <a:xfrm>
            <a:off x="6136990" y="4764872"/>
            <a:ext cx="2712985" cy="1718224"/>
          </a:xfrm>
          <a:prstGeom prst="rect">
            <a:avLst/>
          </a:prstGeom>
          <a:ln>
            <a:noFill/>
          </a:ln>
          <a:effectLst>
            <a:outerShdw blurRad="292100" dist="139700" dir="2700000" algn="tl" rotWithShape="0">
              <a:srgbClr val="333333">
                <a:alpha val="65000"/>
              </a:srgbClr>
            </a:outerShdw>
          </a:effectLst>
        </p:spPr>
      </p:pic>
      <p:pic>
        <p:nvPicPr>
          <p:cNvPr id="14" name="Picture 13" descr="A picture containing building, window, sitting, bench&#10;&#10;Description automatically generated">
            <a:extLst>
              <a:ext uri="{FF2B5EF4-FFF2-40B4-BE49-F238E27FC236}">
                <a16:creationId xmlns:a16="http://schemas.microsoft.com/office/drawing/2014/main" id="{3F47CE54-B2FC-4EE2-8132-A73808E5A8BE}"/>
              </a:ext>
            </a:extLst>
          </p:cNvPr>
          <p:cNvPicPr>
            <a:picLocks noChangeAspect="1"/>
          </p:cNvPicPr>
          <p:nvPr/>
        </p:nvPicPr>
        <p:blipFill>
          <a:blip r:embed="rId6"/>
          <a:stretch>
            <a:fillRect/>
          </a:stretch>
        </p:blipFill>
        <p:spPr>
          <a:xfrm>
            <a:off x="9668987" y="1721011"/>
            <a:ext cx="2268139" cy="1417587"/>
          </a:xfrm>
          <a:prstGeom prst="rect">
            <a:avLst/>
          </a:prstGeom>
          <a:ln>
            <a:noFill/>
          </a:ln>
          <a:effectLst>
            <a:outerShdw blurRad="292100" dist="139700" dir="2700000" algn="tl" rotWithShape="0">
              <a:srgbClr val="333333">
                <a:alpha val="65000"/>
              </a:srgbClr>
            </a:outerShdw>
          </a:effectLst>
        </p:spPr>
      </p:pic>
      <p:pic>
        <p:nvPicPr>
          <p:cNvPr id="18" name="Picture 17" descr="A tree next to a body of water&#10;&#10;Description automatically generated">
            <a:extLst>
              <a:ext uri="{FF2B5EF4-FFF2-40B4-BE49-F238E27FC236}">
                <a16:creationId xmlns:a16="http://schemas.microsoft.com/office/drawing/2014/main" id="{A10A1914-56BF-4A75-94B6-1D165D7FF2D4}"/>
              </a:ext>
            </a:extLst>
          </p:cNvPr>
          <p:cNvPicPr>
            <a:picLocks noChangeAspect="1"/>
          </p:cNvPicPr>
          <p:nvPr/>
        </p:nvPicPr>
        <p:blipFill>
          <a:blip r:embed="rId7"/>
          <a:stretch>
            <a:fillRect/>
          </a:stretch>
        </p:blipFill>
        <p:spPr>
          <a:xfrm>
            <a:off x="9069089" y="3661539"/>
            <a:ext cx="2465260" cy="1637087"/>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A21C2DCB-D5E9-4846-B242-B7E254C47128}"/>
              </a:ext>
            </a:extLst>
          </p:cNvPr>
          <p:cNvSpPr txBox="1"/>
          <p:nvPr/>
        </p:nvSpPr>
        <p:spPr>
          <a:xfrm>
            <a:off x="774043" y="2157972"/>
            <a:ext cx="4602152" cy="4076437"/>
          </a:xfrm>
          <a:prstGeom prst="rect">
            <a:avLst/>
          </a:prstGeom>
          <a:noFill/>
        </p:spPr>
        <p:txBody>
          <a:bodyPr wrap="square" rtlCol="0">
            <a:spAutoFit/>
          </a:bodyPr>
          <a:lstStyle/>
          <a:p>
            <a:pPr marL="457200" indent="-457200">
              <a:lnSpc>
                <a:spcPts val="4500"/>
              </a:lnSpc>
              <a:buFont typeface="Courier New" panose="02070309020205020404" pitchFamily="49" charset="0"/>
              <a:buChar char="o"/>
            </a:pPr>
            <a:r>
              <a:rPr lang="en-GB" sz="2800" dirty="0"/>
              <a:t>Visualisation</a:t>
            </a:r>
          </a:p>
          <a:p>
            <a:pPr marL="457200" indent="-457200">
              <a:lnSpc>
                <a:spcPts val="4500"/>
              </a:lnSpc>
              <a:buFont typeface="Courier New" panose="02070309020205020404" pitchFamily="49" charset="0"/>
              <a:buChar char="o"/>
            </a:pPr>
            <a:r>
              <a:rPr lang="en-GB" sz="2800" dirty="0"/>
              <a:t>Gratitude</a:t>
            </a:r>
          </a:p>
          <a:p>
            <a:pPr marL="457200" indent="-457200">
              <a:lnSpc>
                <a:spcPts val="4500"/>
              </a:lnSpc>
              <a:buFont typeface="Courier New" panose="02070309020205020404" pitchFamily="49" charset="0"/>
              <a:buChar char="o"/>
            </a:pPr>
            <a:r>
              <a:rPr lang="en-GB" sz="2800" dirty="0"/>
              <a:t>Progressive Muscle Relaxation (PMR)</a:t>
            </a:r>
          </a:p>
          <a:p>
            <a:pPr marL="457200" indent="-457200">
              <a:lnSpc>
                <a:spcPts val="4500"/>
              </a:lnSpc>
              <a:buFont typeface="Courier New" panose="02070309020205020404" pitchFamily="49" charset="0"/>
              <a:buChar char="o"/>
            </a:pPr>
            <a:r>
              <a:rPr lang="en-GB" sz="2800" dirty="0"/>
              <a:t>Breathing</a:t>
            </a:r>
          </a:p>
          <a:p>
            <a:pPr marL="457200" indent="-457200">
              <a:lnSpc>
                <a:spcPts val="4500"/>
              </a:lnSpc>
              <a:buFont typeface="Courier New" panose="02070309020205020404" pitchFamily="49" charset="0"/>
              <a:buChar char="o"/>
            </a:pPr>
            <a:r>
              <a:rPr lang="en-GB" sz="2800" dirty="0"/>
              <a:t>UCOPE</a:t>
            </a:r>
          </a:p>
          <a:p>
            <a:pPr marL="457200" indent="-457200">
              <a:lnSpc>
                <a:spcPts val="4500"/>
              </a:lnSpc>
              <a:buFont typeface="Courier New" panose="02070309020205020404" pitchFamily="49" charset="0"/>
              <a:buChar char="o"/>
            </a:pPr>
            <a:r>
              <a:rPr lang="en-GB" sz="2800" dirty="0"/>
              <a:t>Therapy</a:t>
            </a:r>
          </a:p>
        </p:txBody>
      </p:sp>
    </p:spTree>
    <p:extLst>
      <p:ext uri="{BB962C8B-B14F-4D97-AF65-F5344CB8AC3E}">
        <p14:creationId xmlns:p14="http://schemas.microsoft.com/office/powerpoint/2010/main" val="61253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1000"/>
                                        <p:tgtEl>
                                          <p:spTgt spid="20">
                                            <p:txEl>
                                              <p:pRg st="0" end="0"/>
                                            </p:txEl>
                                          </p:spTgt>
                                        </p:tgtEl>
                                      </p:cBhvr>
                                    </p:animEffect>
                                    <p:anim calcmode="lin" valueType="num">
                                      <p:cBhvr>
                                        <p:cTn id="1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animEffect transition="in" filter="fade">
                                      <p:cBhvr>
                                        <p:cTn id="19" dur="1000"/>
                                        <p:tgtEl>
                                          <p:spTgt spid="20">
                                            <p:txEl>
                                              <p:pRg st="1" end="1"/>
                                            </p:txEl>
                                          </p:spTgt>
                                        </p:tgtEl>
                                      </p:cBhvr>
                                    </p:animEffect>
                                    <p:anim calcmode="lin" valueType="num">
                                      <p:cBhvr>
                                        <p:cTn id="20"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xEl>
                                              <p:pRg st="2" end="2"/>
                                            </p:txEl>
                                          </p:spTgt>
                                        </p:tgtEl>
                                        <p:attrNameLst>
                                          <p:attrName>style.visibility</p:attrName>
                                        </p:attrNameLst>
                                      </p:cBhvr>
                                      <p:to>
                                        <p:strVal val="visible"/>
                                      </p:to>
                                    </p:set>
                                    <p:animEffect transition="in" filter="fade">
                                      <p:cBhvr>
                                        <p:cTn id="26" dur="1000"/>
                                        <p:tgtEl>
                                          <p:spTgt spid="20">
                                            <p:txEl>
                                              <p:pRg st="2" end="2"/>
                                            </p:txEl>
                                          </p:spTgt>
                                        </p:tgtEl>
                                      </p:cBhvr>
                                    </p:animEffect>
                                    <p:anim calcmode="lin" valueType="num">
                                      <p:cBhvr>
                                        <p:cTn id="27"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xEl>
                                              <p:pRg st="3" end="3"/>
                                            </p:txEl>
                                          </p:spTgt>
                                        </p:tgtEl>
                                        <p:attrNameLst>
                                          <p:attrName>style.visibility</p:attrName>
                                        </p:attrNameLst>
                                      </p:cBhvr>
                                      <p:to>
                                        <p:strVal val="visible"/>
                                      </p:to>
                                    </p:set>
                                    <p:animEffect transition="in" filter="fade">
                                      <p:cBhvr>
                                        <p:cTn id="33" dur="1000"/>
                                        <p:tgtEl>
                                          <p:spTgt spid="20">
                                            <p:txEl>
                                              <p:pRg st="3" end="3"/>
                                            </p:txEl>
                                          </p:spTgt>
                                        </p:tgtEl>
                                      </p:cBhvr>
                                    </p:animEffect>
                                    <p:anim calcmode="lin" valueType="num">
                                      <p:cBhvr>
                                        <p:cTn id="34"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0">
                                            <p:txEl>
                                              <p:pRg st="4" end="4"/>
                                            </p:txEl>
                                          </p:spTgt>
                                        </p:tgtEl>
                                        <p:attrNameLst>
                                          <p:attrName>style.visibility</p:attrName>
                                        </p:attrNameLst>
                                      </p:cBhvr>
                                      <p:to>
                                        <p:strVal val="visible"/>
                                      </p:to>
                                    </p:set>
                                    <p:animEffect transition="in" filter="fade">
                                      <p:cBhvr>
                                        <p:cTn id="40" dur="1000"/>
                                        <p:tgtEl>
                                          <p:spTgt spid="20">
                                            <p:txEl>
                                              <p:pRg st="4" end="4"/>
                                            </p:txEl>
                                          </p:spTgt>
                                        </p:tgtEl>
                                      </p:cBhvr>
                                    </p:animEffect>
                                    <p:anim calcmode="lin" valueType="num">
                                      <p:cBhvr>
                                        <p:cTn id="41"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0">
                                            <p:txEl>
                                              <p:pRg st="5" end="5"/>
                                            </p:txEl>
                                          </p:spTgt>
                                        </p:tgtEl>
                                        <p:attrNameLst>
                                          <p:attrName>style.visibility</p:attrName>
                                        </p:attrNameLst>
                                      </p:cBhvr>
                                      <p:to>
                                        <p:strVal val="visible"/>
                                      </p:to>
                                    </p:set>
                                    <p:animEffect transition="in" filter="fade">
                                      <p:cBhvr>
                                        <p:cTn id="47" dur="1000"/>
                                        <p:tgtEl>
                                          <p:spTgt spid="20">
                                            <p:txEl>
                                              <p:pRg st="5" end="5"/>
                                            </p:txEl>
                                          </p:spTgt>
                                        </p:tgtEl>
                                      </p:cBhvr>
                                    </p:animEffect>
                                    <p:anim calcmode="lin" valueType="num">
                                      <p:cBhvr>
                                        <p:cTn id="48"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1">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3">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8" name="Rectangle 15">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9" name="Rectangle 17">
            <a:extLst>
              <a:ext uri="{FF2B5EF4-FFF2-40B4-BE49-F238E27FC236}">
                <a16:creationId xmlns:a16="http://schemas.microsoft.com/office/drawing/2014/main" id="{4E9EDDFA-8F05-462B-8D3E-5B9C4FBC7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nline Media 6" title="Triangle breathing, 1 minute">
            <a:hlinkClick r:id="" action="ppaction://media"/>
            <a:extLst>
              <a:ext uri="{FF2B5EF4-FFF2-40B4-BE49-F238E27FC236}">
                <a16:creationId xmlns:a16="http://schemas.microsoft.com/office/drawing/2014/main" id="{631A25BC-BE02-419C-896B-7B076A9ECAC2}"/>
              </a:ext>
            </a:extLst>
          </p:cNvPr>
          <p:cNvPicPr>
            <a:picLocks noRot="1" noChangeAspect="1"/>
          </p:cNvPicPr>
          <p:nvPr>
            <a:videoFile r:link="rId1"/>
          </p:nvPr>
        </p:nvPicPr>
        <p:blipFill>
          <a:blip r:embed="rId4"/>
          <a:stretch>
            <a:fillRect/>
          </a:stretch>
        </p:blipFill>
        <p:spPr>
          <a:xfrm>
            <a:off x="727654" y="1925889"/>
            <a:ext cx="5367165" cy="3019030"/>
          </a:xfrm>
          <a:prstGeom prst="rect">
            <a:avLst/>
          </a:prstGeom>
        </p:spPr>
      </p:pic>
      <p:sp>
        <p:nvSpPr>
          <p:cNvPr id="30" name="Rectangle 19">
            <a:extLst>
              <a:ext uri="{FF2B5EF4-FFF2-40B4-BE49-F238E27FC236}">
                <a16:creationId xmlns:a16="http://schemas.microsoft.com/office/drawing/2014/main" id="{143F9A23-3237-4ED6-A1E9-C0E6530E0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1">
            <a:extLst>
              <a:ext uri="{FF2B5EF4-FFF2-40B4-BE49-F238E27FC236}">
                <a16:creationId xmlns:a16="http://schemas.microsoft.com/office/drawing/2014/main" id="{C63CD46D-4335-4BA4-842A-BF835A99CB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059F2-31AB-4DFF-956A-D8A75E4A02DB}"/>
              </a:ext>
            </a:extLst>
          </p:cNvPr>
          <p:cNvSpPr>
            <a:spLocks noGrp="1"/>
          </p:cNvSpPr>
          <p:nvPr>
            <p:ph type="title"/>
          </p:nvPr>
        </p:nvSpPr>
        <p:spPr>
          <a:xfrm>
            <a:off x="7064082" y="642594"/>
            <a:ext cx="4472921" cy="1371600"/>
          </a:xfrm>
        </p:spPr>
        <p:txBody>
          <a:bodyPr vert="horz" lIns="91440" tIns="45720" rIns="91440" bIns="45720" rtlCol="0" anchor="ctr">
            <a:normAutofit/>
          </a:bodyPr>
          <a:lstStyle/>
          <a:p>
            <a:r>
              <a:rPr lang="en-US" sz="4800" dirty="0">
                <a:latin typeface="Museo 700" panose="02000000000000000000" pitchFamily="50" charset="0"/>
              </a:rPr>
              <a:t>UCOPE</a:t>
            </a:r>
          </a:p>
        </p:txBody>
      </p:sp>
      <p:sp>
        <p:nvSpPr>
          <p:cNvPr id="6" name="Content Placeholder 5">
            <a:extLst>
              <a:ext uri="{FF2B5EF4-FFF2-40B4-BE49-F238E27FC236}">
                <a16:creationId xmlns:a16="http://schemas.microsoft.com/office/drawing/2014/main" id="{D4785084-9D29-4CFB-B12F-5388F0DF907A}"/>
              </a:ext>
            </a:extLst>
          </p:cNvPr>
          <p:cNvSpPr>
            <a:spLocks noGrp="1"/>
          </p:cNvSpPr>
          <p:nvPr>
            <p:ph sz="half" idx="1"/>
          </p:nvPr>
        </p:nvSpPr>
        <p:spPr>
          <a:xfrm>
            <a:off x="7064082" y="2103120"/>
            <a:ext cx="4472922" cy="3931920"/>
          </a:xfrm>
        </p:spPr>
        <p:txBody>
          <a:bodyPr vert="horz" lIns="91440" tIns="45720" rIns="91440" bIns="45720" rtlCol="0">
            <a:normAutofit fontScale="92500"/>
          </a:bodyPr>
          <a:lstStyle/>
          <a:p>
            <a:pPr>
              <a:lnSpc>
                <a:spcPct val="200000"/>
              </a:lnSpc>
            </a:pPr>
            <a:r>
              <a:rPr lang="en-US" sz="2400" dirty="0"/>
              <a:t>Understand</a:t>
            </a:r>
          </a:p>
          <a:p>
            <a:pPr>
              <a:lnSpc>
                <a:spcPct val="200000"/>
              </a:lnSpc>
            </a:pPr>
            <a:r>
              <a:rPr lang="en-US" sz="2400" dirty="0"/>
              <a:t>Check Reality</a:t>
            </a:r>
          </a:p>
          <a:p>
            <a:pPr>
              <a:lnSpc>
                <a:spcPct val="200000"/>
              </a:lnSpc>
            </a:pPr>
            <a:r>
              <a:rPr lang="en-US" sz="2400" dirty="0" err="1"/>
              <a:t>Organise</a:t>
            </a:r>
            <a:r>
              <a:rPr lang="en-US" sz="2400" dirty="0"/>
              <a:t> thought</a:t>
            </a:r>
          </a:p>
          <a:p>
            <a:pPr>
              <a:lnSpc>
                <a:spcPct val="200000"/>
              </a:lnSpc>
            </a:pPr>
            <a:r>
              <a:rPr lang="en-US" sz="2400" dirty="0"/>
              <a:t>Prevent pressure</a:t>
            </a:r>
          </a:p>
          <a:p>
            <a:pPr>
              <a:lnSpc>
                <a:spcPct val="200000"/>
              </a:lnSpc>
            </a:pPr>
            <a:r>
              <a:rPr lang="en-US" sz="2400" dirty="0"/>
              <a:t>Engage with the environment</a:t>
            </a:r>
          </a:p>
          <a:p>
            <a:pPr>
              <a:lnSpc>
                <a:spcPct val="100000"/>
              </a:lnSpc>
            </a:pPr>
            <a:endParaRPr lang="en-US" dirty="0"/>
          </a:p>
        </p:txBody>
      </p:sp>
    </p:spTree>
    <p:extLst>
      <p:ext uri="{BB962C8B-B14F-4D97-AF65-F5344CB8AC3E}">
        <p14:creationId xmlns:p14="http://schemas.microsoft.com/office/powerpoint/2010/main" val="30421803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B21441160E894A987849F47B44F851" ma:contentTypeVersion="13" ma:contentTypeDescription="Create a new document." ma:contentTypeScope="" ma:versionID="77b208f643d9418a7fdc3999714b5bd2">
  <xsd:schema xmlns:xsd="http://www.w3.org/2001/XMLSchema" xmlns:xs="http://www.w3.org/2001/XMLSchema" xmlns:p="http://schemas.microsoft.com/office/2006/metadata/properties" xmlns:ns3="c624d709-19bd-49a1-9997-64b5fe1744b6" xmlns:ns4="66566ac9-85e8-4299-baa7-4324df0d969c" targetNamespace="http://schemas.microsoft.com/office/2006/metadata/properties" ma:root="true" ma:fieldsID="e5cb136c4b5067e4e2eb5a6dde3c2112" ns3:_="" ns4:_="">
    <xsd:import namespace="c624d709-19bd-49a1-9997-64b5fe1744b6"/>
    <xsd:import namespace="66566ac9-85e8-4299-baa7-4324df0d969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24d709-19bd-49a1-9997-64b5fe1744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566ac9-85e8-4299-baa7-4324df0d969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c624d709-19bd-49a1-9997-64b5fe1744b6" xsi:nil="true"/>
  </documentManagement>
</p:properties>
</file>

<file path=customXml/itemProps1.xml><?xml version="1.0" encoding="utf-8"?>
<ds:datastoreItem xmlns:ds="http://schemas.openxmlformats.org/officeDocument/2006/customXml" ds:itemID="{57003515-764A-4347-BF1A-76E0D76F3F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24d709-19bd-49a1-9997-64b5fe1744b6"/>
    <ds:schemaRef ds:uri="66566ac9-85e8-4299-baa7-4324df0d96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3.xml><?xml version="1.0" encoding="utf-8"?>
<ds:datastoreItem xmlns:ds="http://schemas.openxmlformats.org/officeDocument/2006/customXml" ds:itemID="{B975FBC4-9D33-46BE-911D-419763BA9AF9}">
  <ds:schemaRefs>
    <ds:schemaRef ds:uri="http://purl.org/dc/elements/1.1/"/>
    <ds:schemaRef ds:uri="http://schemas.microsoft.com/office/2006/metadata/properties"/>
    <ds:schemaRef ds:uri="66566ac9-85e8-4299-baa7-4324df0d969c"/>
    <ds:schemaRef ds:uri="http://purl.org/dc/terms/"/>
    <ds:schemaRef ds:uri="http://schemas.openxmlformats.org/package/2006/metadata/core-properties"/>
    <ds:schemaRef ds:uri="c624d709-19bd-49a1-9997-64b5fe1744b6"/>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TotalTime>
  <Words>1038</Words>
  <Application>Microsoft Office PowerPoint</Application>
  <PresentationFormat>Widescreen</PresentationFormat>
  <Paragraphs>114</Paragraphs>
  <Slides>13</Slides>
  <Notes>12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Avenir Next LT Pro</vt:lpstr>
      <vt:lpstr>Avenir Next LT Pro Light</vt:lpstr>
      <vt:lpstr>Calibri</vt:lpstr>
      <vt:lpstr>Courier New</vt:lpstr>
      <vt:lpstr>Garamond</vt:lpstr>
      <vt:lpstr>Museo 700</vt:lpstr>
      <vt:lpstr>Times New Roman</vt:lpstr>
      <vt:lpstr>SavonVTI</vt:lpstr>
      <vt:lpstr>PowerPoint Presentation</vt:lpstr>
      <vt:lpstr>These are strange times</vt:lpstr>
      <vt:lpstr>Your own personal smoke alarm – the amygdala</vt:lpstr>
      <vt:lpstr>The smoke alarm goes off … The result – The 3 Fs</vt:lpstr>
      <vt:lpstr>The symptoms      menti.com</vt:lpstr>
      <vt:lpstr>Seahorses -  the hippocampus</vt:lpstr>
      <vt:lpstr> Let’s reset!  Using nice memories    menti.com</vt:lpstr>
      <vt:lpstr>The solutions  - we’re all different</vt:lpstr>
      <vt:lpstr>UCOPE</vt:lpstr>
      <vt:lpstr>Anxious or stressed?        … Plan ahead</vt:lpstr>
      <vt:lpstr>How practice helps</vt:lpstr>
      <vt:lpstr> … and now … breathe</vt:lpstr>
      <vt:lpstr>Mental Health &amp; Wellbeing Level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Nikki</dc:creator>
  <cp:lastModifiedBy>Office</cp:lastModifiedBy>
  <cp:revision>1</cp:revision>
  <dcterms:created xsi:type="dcterms:W3CDTF">2020-08-17T09:04:39Z</dcterms:created>
  <dcterms:modified xsi:type="dcterms:W3CDTF">2020-08-19T06:50:40Z</dcterms:modified>
</cp:coreProperties>
</file>